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7"/>
  </p:notesMasterIdLst>
  <p:handoutMasterIdLst>
    <p:handoutMasterId r:id="rId18"/>
  </p:handoutMasterIdLst>
  <p:sldIdLst>
    <p:sldId id="319" r:id="rId3"/>
    <p:sldId id="309" r:id="rId4"/>
    <p:sldId id="311" r:id="rId5"/>
    <p:sldId id="336" r:id="rId6"/>
    <p:sldId id="365" r:id="rId7"/>
    <p:sldId id="389" r:id="rId8"/>
    <p:sldId id="373" r:id="rId9"/>
    <p:sldId id="392" r:id="rId10"/>
    <p:sldId id="390" r:id="rId11"/>
    <p:sldId id="391" r:id="rId12"/>
    <p:sldId id="368" r:id="rId13"/>
    <p:sldId id="354" r:id="rId14"/>
    <p:sldId id="379" r:id="rId15"/>
    <p:sldId id="328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E73EDA-3707-4844-97EB-FA31F1748F65}">
          <p14:sldIdLst>
            <p14:sldId id="319"/>
            <p14:sldId id="309"/>
            <p14:sldId id="311"/>
            <p14:sldId id="336"/>
            <p14:sldId id="365"/>
            <p14:sldId id="389"/>
            <p14:sldId id="373"/>
            <p14:sldId id="392"/>
            <p14:sldId id="390"/>
            <p14:sldId id="391"/>
            <p14:sldId id="368"/>
            <p14:sldId id="354"/>
            <p14:sldId id="37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пцова Юлия Игоревна" initials="КЮИ" lastIdx="4" clrIdx="0">
    <p:extLst>
      <p:ext uri="{19B8F6BF-5375-455C-9EA6-DF929625EA0E}">
        <p15:presenceInfo xmlns:p15="http://schemas.microsoft.com/office/powerpoint/2012/main" userId="Купцова Юлия Игор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906"/>
    <a:srgbClr val="FAB406"/>
    <a:srgbClr val="E1A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4" autoAdjust="0"/>
    <p:restoredTop sz="94660"/>
  </p:normalViewPr>
  <p:slideViewPr>
    <p:cSldViewPr>
      <p:cViewPr varScale="1">
        <p:scale>
          <a:sx n="89" d="100"/>
          <a:sy n="89" d="100"/>
        </p:scale>
        <p:origin x="1234" y="77"/>
      </p:cViewPr>
      <p:guideLst>
        <p:guide orient="horz" pos="2523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EF55-9DA2-49C9-81AC-7256E9B72CEF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22C3-4193-4F6B-B01C-C5F1BCB9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7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B838-690F-45E4-B858-C5B5205194D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2D245-6274-4E51-9856-EFEBB566D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8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C65C7A-158F-4539-9E4E-967AC76CD7BB}" type="slidenum">
              <a:rPr lang="ru-RU" altLang="ru-RU" sz="280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1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ru-RU" alt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378825"/>
            <a:ext cx="2945659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93F02-CE81-47BC-B178-EBDF03CD3FC5}" type="slidenum">
              <a:rPr lang="ru-RU" altLang="ru-RU" sz="280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8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ru-RU" alt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378825"/>
            <a:ext cx="2945659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93F02-CE81-47BC-B178-EBDF03CD3FC5}" type="slidenum">
              <a:rPr lang="ru-RU" altLang="ru-RU" sz="280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22B742D-3442-4985-8BAA-A300CC4D58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1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99CF678-F452-47E2-B64D-4DE1520CDF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4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00247FE-7C29-4C03-8EDF-6C27E222F3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5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-22577" y="-17869"/>
            <a:ext cx="9189154" cy="6893746"/>
          </a:xfrm>
          <a:prstGeom prst="rect">
            <a:avLst/>
          </a:prstGeom>
          <a:gradFill>
            <a:gsLst>
              <a:gs pos="0">
                <a:srgbClr val="80217E"/>
              </a:gs>
              <a:gs pos="100000">
                <a:srgbClr val="EE4137"/>
              </a:gs>
            </a:gsLst>
          </a:gradFill>
          <a:ln w="12700">
            <a:miter lim="400000"/>
          </a:ln>
        </p:spPr>
        <p:txBody>
          <a:bodyPr lIns="66945" tIns="66945" rIns="66945" bIns="66945"/>
          <a:lstStyle/>
          <a:p>
            <a:pPr defTabSz="307951">
              <a:lnSpc>
                <a:spcPts val="900"/>
              </a:lnSpc>
              <a:defRPr sz="22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pPr>
            <a:endParaRPr sz="825" dirty="0">
              <a:solidFill>
                <a:srgbClr val="FFFFFF"/>
              </a:solidFill>
              <a:latin typeface="FranklinGothic Pro"/>
              <a:ea typeface="FranklinGothic Pro"/>
              <a:cs typeface="FranklinGothic Pro"/>
              <a:sym typeface="FranklinGothic Pro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3330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-22577" y="-17869"/>
            <a:ext cx="9189154" cy="6893746"/>
          </a:xfrm>
          <a:prstGeom prst="rect">
            <a:avLst/>
          </a:prstGeom>
          <a:gradFill>
            <a:gsLst>
              <a:gs pos="0">
                <a:srgbClr val="225472"/>
              </a:gs>
              <a:gs pos="100000">
                <a:srgbClr val="44C6F4"/>
              </a:gs>
            </a:gsLst>
          </a:gradFill>
          <a:ln w="12700">
            <a:miter lim="400000"/>
          </a:ln>
        </p:spPr>
        <p:txBody>
          <a:bodyPr lIns="66945" tIns="66945" rIns="66945" bIns="66945"/>
          <a:lstStyle/>
          <a:p>
            <a:pPr defTabSz="307951">
              <a:lnSpc>
                <a:spcPts val="900"/>
              </a:lnSpc>
              <a:defRPr sz="22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pPr>
            <a:endParaRPr sz="825" dirty="0">
              <a:solidFill>
                <a:srgbClr val="FFFFFF"/>
              </a:solidFill>
              <a:latin typeface="FranklinGothic Pro"/>
              <a:ea typeface="FranklinGothic Pro"/>
              <a:cs typeface="FranklinGothic Pro"/>
              <a:sym typeface="FranklinGothic Pro"/>
            </a:endParaRP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6173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Випсервис 2019 |"/>
          <p:cNvSpPr txBox="1"/>
          <p:nvPr/>
        </p:nvSpPr>
        <p:spPr>
          <a:xfrm>
            <a:off x="7520071" y="6397714"/>
            <a:ext cx="1009469" cy="19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78" tIns="26778" rIns="26778" bIns="2677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pPr defTabSz="879123"/>
            <a:r>
              <a:rPr sz="900" dirty="0"/>
              <a:t>Випсервис 2019 | 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pic>
        <p:nvPicPr>
          <p:cNvPr id="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31" y="6283114"/>
            <a:ext cx="289041" cy="4006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27327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Випсервис 2019 |"/>
          <p:cNvSpPr txBox="1"/>
          <p:nvPr/>
        </p:nvSpPr>
        <p:spPr>
          <a:xfrm>
            <a:off x="7520071" y="6397714"/>
            <a:ext cx="1009469" cy="19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78" tIns="26778" rIns="26778" bIns="2677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pPr defTabSz="879123"/>
            <a:r>
              <a:rPr sz="900" dirty="0"/>
              <a:t>Випсервис 2019 | 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31" y="6283114"/>
            <a:ext cx="289041" cy="4006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7881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319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A6C81C-708F-4395-BD6D-49D3E5CFB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126521" y="-72755"/>
            <a:ext cx="9255840" cy="6969583"/>
          </a:xfrm>
          <a:prstGeom prst="rect">
            <a:avLst/>
          </a:prstGeom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53585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5227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42C2D4E-98FF-433C-A401-7BB3D65A0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0"/>
            <a:ext cx="9261039" cy="6944912"/>
          </a:xfrm>
          <a:prstGeom prst="rect">
            <a:avLst/>
          </a:prstGeom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53585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40901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22D255-9D61-4C61-80CE-BCC412D66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95"/>
          <a:stretch/>
        </p:blipFill>
        <p:spPr>
          <a:xfrm>
            <a:off x="2" y="0"/>
            <a:ext cx="121242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8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A39D1E1-A364-4ACE-9902-9F58241A6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927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6C31C7-70AD-41CB-B9D9-85CD6336B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51"/>
          <a:stretch/>
        </p:blipFill>
        <p:spPr>
          <a:xfrm>
            <a:off x="1" y="-31058"/>
            <a:ext cx="1034606" cy="68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668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884895-8407-4685-BCE5-8B6708560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8621"/>
            <a:ext cx="9144938" cy="68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5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1AECFB-99FD-4701-9C50-7D6245F77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" y="0"/>
            <a:ext cx="914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36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618EE1-200F-45A1-9D3E-411E50E01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9143809" cy="6858000"/>
          </a:xfrm>
          <a:prstGeom prst="rect">
            <a:avLst/>
          </a:prstGeom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53585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79477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2589213"/>
            <a:ext cx="1984772" cy="1676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40041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70466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79477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79477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31520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531520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70466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0466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597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939">
          <p15:clr>
            <a:srgbClr val="FBAE40"/>
          </p15:clr>
        </p15:guide>
        <p15:guide id="2" pos="808">
          <p15:clr>
            <a:srgbClr val="FBAE40"/>
          </p15:clr>
        </p15:guide>
        <p15:guide id="3" pos="14529">
          <p15:clr>
            <a:srgbClr val="FBAE40"/>
          </p15:clr>
        </p15:guide>
        <p15:guide id="4" orient="horz" pos="7699">
          <p15:clr>
            <a:srgbClr val="FBAE40"/>
          </p15:clr>
        </p15:guide>
        <p15:guide id="5" pos="4165">
          <p15:clr>
            <a:srgbClr val="FBAE40"/>
          </p15:clr>
        </p15:guide>
        <p15:guide id="6" pos="7612">
          <p15:clr>
            <a:srgbClr val="FBAE40"/>
          </p15:clr>
        </p15:guide>
        <p15:guide id="7" pos="110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711"/>
          <a:stretch/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6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chemeClr val="bg1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79477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2589213"/>
            <a:ext cx="1984772" cy="1676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40041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70466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79477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 err="1"/>
              <a:t>Имя</a:t>
            </a:r>
            <a:endParaRPr lang="en-US" dirty="0"/>
          </a:p>
        </p:txBody>
      </p:sp>
      <p:sp>
        <p:nvSpPr>
          <p:cNvPr id="19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79477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31520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531520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70466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0466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51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939">
          <p15:clr>
            <a:srgbClr val="FBAE40"/>
          </p15:clr>
        </p15:guide>
        <p15:guide id="2" pos="808">
          <p15:clr>
            <a:srgbClr val="FBAE40"/>
          </p15:clr>
        </p15:guide>
        <p15:guide id="3" pos="14529">
          <p15:clr>
            <a:srgbClr val="FBAE40"/>
          </p15:clr>
        </p15:guide>
        <p15:guide id="4" orient="horz" pos="7699">
          <p15:clr>
            <a:srgbClr val="FBAE40"/>
          </p15:clr>
        </p15:guide>
        <p15:guide id="5" pos="4165">
          <p15:clr>
            <a:srgbClr val="FBAE40"/>
          </p15:clr>
        </p15:guide>
        <p15:guide id="6" pos="7612">
          <p15:clr>
            <a:srgbClr val="FBAE40"/>
          </p15:clr>
        </p15:guide>
        <p15:guide id="7" pos="110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06" y="0"/>
            <a:ext cx="9170708" cy="6858000"/>
          </a:xfrm>
          <a:prstGeom prst="rect">
            <a:avLst/>
          </a:prstGeom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6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chemeClr val="bg1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79477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2589213"/>
            <a:ext cx="1984772" cy="1676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40041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70466" y="967988"/>
            <a:ext cx="1843802" cy="2459425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79477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79477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31520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531520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  <p:sp>
        <p:nvSpPr>
          <p:cNvPr id="19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570466" y="3762375"/>
            <a:ext cx="1899642" cy="50323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/>
              <a:t>Имя</a:t>
            </a:r>
            <a:endParaRPr lang="en-US" dirty="0"/>
          </a:p>
        </p:txBody>
      </p:sp>
      <p:sp>
        <p:nvSpPr>
          <p:cNvPr id="19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0466" y="4457700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bg-BG" dirty="0"/>
              <a:t>Позиция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168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939">
          <p15:clr>
            <a:srgbClr val="FBAE40"/>
          </p15:clr>
        </p15:guide>
        <p15:guide id="2" pos="808">
          <p15:clr>
            <a:srgbClr val="FBAE40"/>
          </p15:clr>
        </p15:guide>
        <p15:guide id="3" pos="14529">
          <p15:clr>
            <a:srgbClr val="FBAE40"/>
          </p15:clr>
        </p15:guide>
        <p15:guide id="4" orient="horz" pos="7699">
          <p15:clr>
            <a:srgbClr val="FBAE40"/>
          </p15:clr>
        </p15:guide>
        <p15:guide id="5" pos="4165">
          <p15:clr>
            <a:srgbClr val="FBAE40"/>
          </p15:clr>
        </p15:guide>
        <p15:guide id="6" pos="7612">
          <p15:clr>
            <a:srgbClr val="FBAE40"/>
          </p15:clr>
        </p15:guide>
        <p15:guide id="7" pos="110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AE2421-4351-492B-9BCC-B21C4EE31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18"/>
          <a:stretch/>
        </p:blipFill>
        <p:spPr>
          <a:xfrm>
            <a:off x="0" y="4"/>
            <a:ext cx="757238" cy="6858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992D56-FA1F-4E47-93CC-36AAA440E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9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926759" y="3350187"/>
            <a:ext cx="5217242" cy="2387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78" tIns="26778" rIns="26778" bIns="26778" numCol="1" spcCol="38084" rtlCol="0" anchor="ctr">
            <a:spAutoFit/>
          </a:bodyPr>
          <a:lstStyle/>
          <a:p>
            <a:pPr algn="ctr" defTabSz="218988" hangingPunct="0"/>
            <a:endParaRPr lang="en-US" sz="1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8481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ru-RU" dirty="0"/>
              <a:t>Доп. линия, введение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26683" y="1290638"/>
            <a:ext cx="5217319" cy="4357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" name="Picture 2" descr="C:\Users\utxh302\Desktop\PPT cover imagery\macbook-pro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21205"/>
          <a:stretch/>
        </p:blipFill>
        <p:spPr bwMode="auto">
          <a:xfrm>
            <a:off x="2003076" y="246363"/>
            <a:ext cx="7140927" cy="6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1684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06" y="0"/>
            <a:ext cx="917070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926759" y="3350187"/>
            <a:ext cx="5217242" cy="2387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78" tIns="26778" rIns="26778" bIns="26778" numCol="1" spcCol="38084" rtlCol="0" anchor="ctr">
            <a:spAutoFit/>
          </a:bodyPr>
          <a:lstStyle/>
          <a:p>
            <a:pPr algn="ctr" defTabSz="218988" hangingPunct="0"/>
            <a:endParaRPr lang="en-US" sz="1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8481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ru-RU" dirty="0"/>
              <a:t>Доп. линия, введение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26683" y="1290638"/>
            <a:ext cx="5217319" cy="4357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" name="Picture 2" descr="C:\Users\utxh302\Desktop\PPT cover imagery\macbook-pro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21205"/>
          <a:stretch/>
        </p:blipFill>
        <p:spPr bwMode="auto">
          <a:xfrm>
            <a:off x="2003076" y="246363"/>
            <a:ext cx="7140927" cy="6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8984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26683" y="3350186"/>
            <a:ext cx="5217319" cy="2387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78" tIns="26778" rIns="26778" bIns="26778" numCol="1" spcCol="38084" rtlCol="0" anchor="ctr">
            <a:spAutoFit/>
          </a:bodyPr>
          <a:lstStyle/>
          <a:p>
            <a:pPr algn="ctr" defTabSz="218988" hangingPunct="0"/>
            <a:endParaRPr lang="en-US" sz="12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8481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ru-RU" dirty="0"/>
              <a:t>Доп. линия, введение </a:t>
            </a:r>
            <a:endParaRPr lang="en-US" dirty="0"/>
          </a:p>
        </p:txBody>
      </p:sp>
      <p:pic>
        <p:nvPicPr>
          <p:cNvPr id="31" name="Picture 2" descr="C:\Users\utxh302\Desktop\PPT cover imagery\macbook-pr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21205"/>
          <a:stretch/>
        </p:blipFill>
        <p:spPr bwMode="auto">
          <a:xfrm>
            <a:off x="2003076" y="276013"/>
            <a:ext cx="7140927" cy="69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26683" y="1290638"/>
            <a:ext cx="5217319" cy="43576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038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44840" y="-19195"/>
            <a:ext cx="3522910" cy="688748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311"/>
              <a:gd name="connsiteY0" fmla="*/ 0 h 10000"/>
              <a:gd name="connsiteX1" fmla="*/ 10000 w 10311"/>
              <a:gd name="connsiteY1" fmla="*/ 0 h 10000"/>
              <a:gd name="connsiteX2" fmla="*/ 8333 w 10311"/>
              <a:gd name="connsiteY2" fmla="*/ 5000 h 10000"/>
              <a:gd name="connsiteX3" fmla="*/ 10000 w 10311"/>
              <a:gd name="connsiteY3" fmla="*/ 10000 h 10000"/>
              <a:gd name="connsiteX4" fmla="*/ 1667 w 10311"/>
              <a:gd name="connsiteY4" fmla="*/ 10000 h 10000"/>
              <a:gd name="connsiteX5" fmla="*/ 0 w 10311"/>
              <a:gd name="connsiteY5" fmla="*/ 5000 h 10000"/>
              <a:gd name="connsiteX6" fmla="*/ 1667 w 10311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05"/>
              <a:gd name="connsiteY0" fmla="*/ 0 h 10000"/>
              <a:gd name="connsiteX1" fmla="*/ 10000 w 10605"/>
              <a:gd name="connsiteY1" fmla="*/ 0 h 10000"/>
              <a:gd name="connsiteX2" fmla="*/ 10000 w 10605"/>
              <a:gd name="connsiteY2" fmla="*/ 10000 h 10000"/>
              <a:gd name="connsiteX3" fmla="*/ 1667 w 10605"/>
              <a:gd name="connsiteY3" fmla="*/ 10000 h 10000"/>
              <a:gd name="connsiteX4" fmla="*/ 0 w 10605"/>
              <a:gd name="connsiteY4" fmla="*/ 5000 h 10000"/>
              <a:gd name="connsiteX5" fmla="*/ 1667 w 10605"/>
              <a:gd name="connsiteY5" fmla="*/ 0 h 10000"/>
              <a:gd name="connsiteX0" fmla="*/ 1667 w 11350"/>
              <a:gd name="connsiteY0" fmla="*/ 0 h 10000"/>
              <a:gd name="connsiteX1" fmla="*/ 10000 w 11350"/>
              <a:gd name="connsiteY1" fmla="*/ 0 h 10000"/>
              <a:gd name="connsiteX2" fmla="*/ 10000 w 11350"/>
              <a:gd name="connsiteY2" fmla="*/ 10000 h 10000"/>
              <a:gd name="connsiteX3" fmla="*/ 1667 w 11350"/>
              <a:gd name="connsiteY3" fmla="*/ 10000 h 10000"/>
              <a:gd name="connsiteX4" fmla="*/ 0 w 11350"/>
              <a:gd name="connsiteY4" fmla="*/ 5000 h 10000"/>
              <a:gd name="connsiteX5" fmla="*/ 1667 w 11350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261 w 8594"/>
              <a:gd name="connsiteY0" fmla="*/ 0 h 10000"/>
              <a:gd name="connsiteX1" fmla="*/ 8594 w 8594"/>
              <a:gd name="connsiteY1" fmla="*/ 0 h 10000"/>
              <a:gd name="connsiteX2" fmla="*/ 8594 w 8594"/>
              <a:gd name="connsiteY2" fmla="*/ 10000 h 10000"/>
              <a:gd name="connsiteX3" fmla="*/ 261 w 8594"/>
              <a:gd name="connsiteY3" fmla="*/ 10000 h 10000"/>
              <a:gd name="connsiteX4" fmla="*/ 1153 w 8594"/>
              <a:gd name="connsiteY4" fmla="*/ 5000 h 10000"/>
              <a:gd name="connsiteX5" fmla="*/ 261 w 8594"/>
              <a:gd name="connsiteY5" fmla="*/ 0 h 10000"/>
              <a:gd name="connsiteX0" fmla="*/ 1364 w 11060"/>
              <a:gd name="connsiteY0" fmla="*/ 0 h 10000"/>
              <a:gd name="connsiteX1" fmla="*/ 11060 w 11060"/>
              <a:gd name="connsiteY1" fmla="*/ 0 h 10000"/>
              <a:gd name="connsiteX2" fmla="*/ 11060 w 11060"/>
              <a:gd name="connsiteY2" fmla="*/ 10000 h 10000"/>
              <a:gd name="connsiteX3" fmla="*/ 1364 w 11060"/>
              <a:gd name="connsiteY3" fmla="*/ 10000 h 10000"/>
              <a:gd name="connsiteX4" fmla="*/ 0 w 11060"/>
              <a:gd name="connsiteY4" fmla="*/ 4914 h 10000"/>
              <a:gd name="connsiteX5" fmla="*/ 1364 w 11060"/>
              <a:gd name="connsiteY5" fmla="*/ 0 h 10000"/>
              <a:gd name="connsiteX0" fmla="*/ 1449 w 11145"/>
              <a:gd name="connsiteY0" fmla="*/ 0 h 10022"/>
              <a:gd name="connsiteX1" fmla="*/ 11145 w 11145"/>
              <a:gd name="connsiteY1" fmla="*/ 0 h 10022"/>
              <a:gd name="connsiteX2" fmla="*/ 11145 w 11145"/>
              <a:gd name="connsiteY2" fmla="*/ 10000 h 10022"/>
              <a:gd name="connsiteX3" fmla="*/ 848 w 11145"/>
              <a:gd name="connsiteY3" fmla="*/ 10022 h 10022"/>
              <a:gd name="connsiteX4" fmla="*/ 85 w 11145"/>
              <a:gd name="connsiteY4" fmla="*/ 4914 h 10022"/>
              <a:gd name="connsiteX5" fmla="*/ 1449 w 11145"/>
              <a:gd name="connsiteY5" fmla="*/ 0 h 10022"/>
              <a:gd name="connsiteX0" fmla="*/ 1382 w 11078"/>
              <a:gd name="connsiteY0" fmla="*/ 0 h 10022"/>
              <a:gd name="connsiteX1" fmla="*/ 11078 w 11078"/>
              <a:gd name="connsiteY1" fmla="*/ 0 h 10022"/>
              <a:gd name="connsiteX2" fmla="*/ 11078 w 11078"/>
              <a:gd name="connsiteY2" fmla="*/ 10000 h 10022"/>
              <a:gd name="connsiteX3" fmla="*/ 781 w 11078"/>
              <a:gd name="connsiteY3" fmla="*/ 10022 h 10022"/>
              <a:gd name="connsiteX4" fmla="*/ 18 w 11078"/>
              <a:gd name="connsiteY4" fmla="*/ 4914 h 10022"/>
              <a:gd name="connsiteX5" fmla="*/ 1382 w 11078"/>
              <a:gd name="connsiteY5" fmla="*/ 0 h 10022"/>
              <a:gd name="connsiteX0" fmla="*/ 696 w 11193"/>
              <a:gd name="connsiteY0" fmla="*/ 0 h 10022"/>
              <a:gd name="connsiteX1" fmla="*/ 11193 w 11193"/>
              <a:gd name="connsiteY1" fmla="*/ 0 h 10022"/>
              <a:gd name="connsiteX2" fmla="*/ 11193 w 11193"/>
              <a:gd name="connsiteY2" fmla="*/ 10000 h 10022"/>
              <a:gd name="connsiteX3" fmla="*/ 896 w 11193"/>
              <a:gd name="connsiteY3" fmla="*/ 10022 h 10022"/>
              <a:gd name="connsiteX4" fmla="*/ 133 w 11193"/>
              <a:gd name="connsiteY4" fmla="*/ 4914 h 10022"/>
              <a:gd name="connsiteX5" fmla="*/ 696 w 11193"/>
              <a:gd name="connsiteY5" fmla="*/ 0 h 10022"/>
              <a:gd name="connsiteX0" fmla="*/ 575 w 11072"/>
              <a:gd name="connsiteY0" fmla="*/ 19 h 10041"/>
              <a:gd name="connsiteX1" fmla="*/ 11072 w 11072"/>
              <a:gd name="connsiteY1" fmla="*/ 19 h 10041"/>
              <a:gd name="connsiteX2" fmla="*/ 11072 w 11072"/>
              <a:gd name="connsiteY2" fmla="*/ 10019 h 10041"/>
              <a:gd name="connsiteX3" fmla="*/ 775 w 11072"/>
              <a:gd name="connsiteY3" fmla="*/ 10041 h 10041"/>
              <a:gd name="connsiteX4" fmla="*/ 12 w 11072"/>
              <a:gd name="connsiteY4" fmla="*/ 4933 h 10041"/>
              <a:gd name="connsiteX5" fmla="*/ 575 w 11072"/>
              <a:gd name="connsiteY5" fmla="*/ 19 h 10041"/>
              <a:gd name="connsiteX0" fmla="*/ 1203 w 11700"/>
              <a:gd name="connsiteY0" fmla="*/ 19 h 10041"/>
              <a:gd name="connsiteX1" fmla="*/ 11700 w 11700"/>
              <a:gd name="connsiteY1" fmla="*/ 19 h 10041"/>
              <a:gd name="connsiteX2" fmla="*/ 11700 w 11700"/>
              <a:gd name="connsiteY2" fmla="*/ 10019 h 10041"/>
              <a:gd name="connsiteX3" fmla="*/ 1403 w 11700"/>
              <a:gd name="connsiteY3" fmla="*/ 10041 h 10041"/>
              <a:gd name="connsiteX4" fmla="*/ 1203 w 11700"/>
              <a:gd name="connsiteY4" fmla="*/ 19 h 10041"/>
              <a:gd name="connsiteX0" fmla="*/ 609 w 11106"/>
              <a:gd name="connsiteY0" fmla="*/ 19 h 10041"/>
              <a:gd name="connsiteX1" fmla="*/ 11106 w 11106"/>
              <a:gd name="connsiteY1" fmla="*/ 19 h 10041"/>
              <a:gd name="connsiteX2" fmla="*/ 11106 w 11106"/>
              <a:gd name="connsiteY2" fmla="*/ 10019 h 10041"/>
              <a:gd name="connsiteX3" fmla="*/ 809 w 11106"/>
              <a:gd name="connsiteY3" fmla="*/ 10041 h 10041"/>
              <a:gd name="connsiteX4" fmla="*/ 609 w 11106"/>
              <a:gd name="connsiteY4" fmla="*/ 19 h 10041"/>
              <a:gd name="connsiteX0" fmla="*/ 0 w 10497"/>
              <a:gd name="connsiteY0" fmla="*/ 19 h 10041"/>
              <a:gd name="connsiteX1" fmla="*/ 10497 w 10497"/>
              <a:gd name="connsiteY1" fmla="*/ 19 h 10041"/>
              <a:gd name="connsiteX2" fmla="*/ 10497 w 10497"/>
              <a:gd name="connsiteY2" fmla="*/ 10019 h 10041"/>
              <a:gd name="connsiteX3" fmla="*/ 200 w 10497"/>
              <a:gd name="connsiteY3" fmla="*/ 10041 h 10041"/>
              <a:gd name="connsiteX4" fmla="*/ 0 w 10497"/>
              <a:gd name="connsiteY4" fmla="*/ 19 h 10041"/>
              <a:gd name="connsiteX0" fmla="*/ 370 w 10867"/>
              <a:gd name="connsiteY0" fmla="*/ 19 h 10041"/>
              <a:gd name="connsiteX1" fmla="*/ 10867 w 10867"/>
              <a:gd name="connsiteY1" fmla="*/ 19 h 10041"/>
              <a:gd name="connsiteX2" fmla="*/ 10867 w 10867"/>
              <a:gd name="connsiteY2" fmla="*/ 10019 h 10041"/>
              <a:gd name="connsiteX3" fmla="*/ 570 w 10867"/>
              <a:gd name="connsiteY3" fmla="*/ 10041 h 10041"/>
              <a:gd name="connsiteX4" fmla="*/ 370 w 10867"/>
              <a:gd name="connsiteY4" fmla="*/ 19 h 10041"/>
              <a:gd name="connsiteX0" fmla="*/ 595 w 11092"/>
              <a:gd name="connsiteY0" fmla="*/ 19 h 10041"/>
              <a:gd name="connsiteX1" fmla="*/ 11092 w 11092"/>
              <a:gd name="connsiteY1" fmla="*/ 19 h 10041"/>
              <a:gd name="connsiteX2" fmla="*/ 11092 w 11092"/>
              <a:gd name="connsiteY2" fmla="*/ 10019 h 10041"/>
              <a:gd name="connsiteX3" fmla="*/ 795 w 11092"/>
              <a:gd name="connsiteY3" fmla="*/ 10041 h 10041"/>
              <a:gd name="connsiteX4" fmla="*/ 595 w 11092"/>
              <a:gd name="connsiteY4" fmla="*/ 19 h 10041"/>
              <a:gd name="connsiteX0" fmla="*/ 586 w 11083"/>
              <a:gd name="connsiteY0" fmla="*/ 19 h 10041"/>
              <a:gd name="connsiteX1" fmla="*/ 11083 w 11083"/>
              <a:gd name="connsiteY1" fmla="*/ 19 h 10041"/>
              <a:gd name="connsiteX2" fmla="*/ 11083 w 11083"/>
              <a:gd name="connsiteY2" fmla="*/ 10019 h 10041"/>
              <a:gd name="connsiteX3" fmla="*/ 786 w 11083"/>
              <a:gd name="connsiteY3" fmla="*/ 10041 h 10041"/>
              <a:gd name="connsiteX4" fmla="*/ 586 w 11083"/>
              <a:gd name="connsiteY4" fmla="*/ 19 h 10041"/>
              <a:gd name="connsiteX0" fmla="*/ 654 w 11151"/>
              <a:gd name="connsiteY0" fmla="*/ 19 h 10019"/>
              <a:gd name="connsiteX1" fmla="*/ 11151 w 11151"/>
              <a:gd name="connsiteY1" fmla="*/ 19 h 10019"/>
              <a:gd name="connsiteX2" fmla="*/ 11151 w 11151"/>
              <a:gd name="connsiteY2" fmla="*/ 10019 h 10019"/>
              <a:gd name="connsiteX3" fmla="*/ 729 w 11151"/>
              <a:gd name="connsiteY3" fmla="*/ 10019 h 10019"/>
              <a:gd name="connsiteX4" fmla="*/ 654 w 11151"/>
              <a:gd name="connsiteY4" fmla="*/ 19 h 10019"/>
              <a:gd name="connsiteX0" fmla="*/ 654 w 11151"/>
              <a:gd name="connsiteY0" fmla="*/ 19 h 10019"/>
              <a:gd name="connsiteX1" fmla="*/ 11151 w 11151"/>
              <a:gd name="connsiteY1" fmla="*/ 19 h 10019"/>
              <a:gd name="connsiteX2" fmla="*/ 7973 w 11151"/>
              <a:gd name="connsiteY2" fmla="*/ 10019 h 10019"/>
              <a:gd name="connsiteX3" fmla="*/ 729 w 11151"/>
              <a:gd name="connsiteY3" fmla="*/ 10019 h 10019"/>
              <a:gd name="connsiteX4" fmla="*/ 654 w 11151"/>
              <a:gd name="connsiteY4" fmla="*/ 19 h 10019"/>
              <a:gd name="connsiteX0" fmla="*/ 654 w 7973"/>
              <a:gd name="connsiteY0" fmla="*/ 15 h 10015"/>
              <a:gd name="connsiteX1" fmla="*/ 7923 w 7973"/>
              <a:gd name="connsiteY1" fmla="*/ 37 h 10015"/>
              <a:gd name="connsiteX2" fmla="*/ 7973 w 7973"/>
              <a:gd name="connsiteY2" fmla="*/ 10015 h 10015"/>
              <a:gd name="connsiteX3" fmla="*/ 729 w 7973"/>
              <a:gd name="connsiteY3" fmla="*/ 10015 h 10015"/>
              <a:gd name="connsiteX4" fmla="*/ 654 w 7973"/>
              <a:gd name="connsiteY4" fmla="*/ 15 h 10015"/>
              <a:gd name="connsiteX0" fmla="*/ 820 w 10000"/>
              <a:gd name="connsiteY0" fmla="*/ 3 h 9988"/>
              <a:gd name="connsiteX1" fmla="*/ 9100 w 10000"/>
              <a:gd name="connsiteY1" fmla="*/ 397 h 9988"/>
              <a:gd name="connsiteX2" fmla="*/ 10000 w 10000"/>
              <a:gd name="connsiteY2" fmla="*/ 9988 h 9988"/>
              <a:gd name="connsiteX3" fmla="*/ 914 w 10000"/>
              <a:gd name="connsiteY3" fmla="*/ 9988 h 9988"/>
              <a:gd name="connsiteX4" fmla="*/ 820 w 10000"/>
              <a:gd name="connsiteY4" fmla="*/ 3 h 9988"/>
              <a:gd name="connsiteX0" fmla="*/ 820 w 10000"/>
              <a:gd name="connsiteY0" fmla="*/ 28 h 10025"/>
              <a:gd name="connsiteX1" fmla="*/ 9982 w 10000"/>
              <a:gd name="connsiteY1" fmla="*/ 4 h 10025"/>
              <a:gd name="connsiteX2" fmla="*/ 10000 w 10000"/>
              <a:gd name="connsiteY2" fmla="*/ 10025 h 10025"/>
              <a:gd name="connsiteX3" fmla="*/ 914 w 10000"/>
              <a:gd name="connsiteY3" fmla="*/ 10025 h 10025"/>
              <a:gd name="connsiteX4" fmla="*/ 820 w 10000"/>
              <a:gd name="connsiteY4" fmla="*/ 28 h 10025"/>
              <a:gd name="connsiteX0" fmla="*/ 820 w 10294"/>
              <a:gd name="connsiteY0" fmla="*/ 28 h 10040"/>
              <a:gd name="connsiteX1" fmla="*/ 9982 w 10294"/>
              <a:gd name="connsiteY1" fmla="*/ 4 h 10040"/>
              <a:gd name="connsiteX2" fmla="*/ 10294 w 10294"/>
              <a:gd name="connsiteY2" fmla="*/ 10040 h 10040"/>
              <a:gd name="connsiteX3" fmla="*/ 914 w 10294"/>
              <a:gd name="connsiteY3" fmla="*/ 10025 h 10040"/>
              <a:gd name="connsiteX4" fmla="*/ 820 w 10294"/>
              <a:gd name="connsiteY4" fmla="*/ 28 h 10040"/>
              <a:gd name="connsiteX0" fmla="*/ 820 w 9987"/>
              <a:gd name="connsiteY0" fmla="*/ 28 h 10040"/>
              <a:gd name="connsiteX1" fmla="*/ 9982 w 9987"/>
              <a:gd name="connsiteY1" fmla="*/ 4 h 10040"/>
              <a:gd name="connsiteX2" fmla="*/ 9977 w 9987"/>
              <a:gd name="connsiteY2" fmla="*/ 10040 h 10040"/>
              <a:gd name="connsiteX3" fmla="*/ 914 w 9987"/>
              <a:gd name="connsiteY3" fmla="*/ 10025 h 10040"/>
              <a:gd name="connsiteX4" fmla="*/ 820 w 9987"/>
              <a:gd name="connsiteY4" fmla="*/ 28 h 10040"/>
              <a:gd name="connsiteX0" fmla="*/ 821 w 10009"/>
              <a:gd name="connsiteY0" fmla="*/ 28 h 10000"/>
              <a:gd name="connsiteX1" fmla="*/ 9995 w 10009"/>
              <a:gd name="connsiteY1" fmla="*/ 4 h 10000"/>
              <a:gd name="connsiteX2" fmla="*/ 9990 w 10009"/>
              <a:gd name="connsiteY2" fmla="*/ 10000 h 10000"/>
              <a:gd name="connsiteX3" fmla="*/ 915 w 10009"/>
              <a:gd name="connsiteY3" fmla="*/ 9985 h 10000"/>
              <a:gd name="connsiteX4" fmla="*/ 821 w 10009"/>
              <a:gd name="connsiteY4" fmla="*/ 28 h 10000"/>
              <a:gd name="connsiteX0" fmla="*/ 821 w 10009"/>
              <a:gd name="connsiteY0" fmla="*/ 28 h 10000"/>
              <a:gd name="connsiteX1" fmla="*/ 9995 w 10009"/>
              <a:gd name="connsiteY1" fmla="*/ 4 h 10000"/>
              <a:gd name="connsiteX2" fmla="*/ 9990 w 10009"/>
              <a:gd name="connsiteY2" fmla="*/ 10000 h 10000"/>
              <a:gd name="connsiteX3" fmla="*/ 915 w 10009"/>
              <a:gd name="connsiteY3" fmla="*/ 9985 h 10000"/>
              <a:gd name="connsiteX4" fmla="*/ 821 w 10009"/>
              <a:gd name="connsiteY4" fmla="*/ 2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" h="10000">
                <a:moveTo>
                  <a:pt x="821" y="28"/>
                </a:moveTo>
                <a:cubicBezTo>
                  <a:pt x="1571" y="-15"/>
                  <a:pt x="5601" y="4"/>
                  <a:pt x="9995" y="4"/>
                </a:cubicBezTo>
                <a:cubicBezTo>
                  <a:pt x="10017" y="3316"/>
                  <a:pt x="10014" y="10007"/>
                  <a:pt x="9990" y="10000"/>
                </a:cubicBezTo>
                <a:cubicBezTo>
                  <a:pt x="10024" y="9995"/>
                  <a:pt x="3940" y="9990"/>
                  <a:pt x="915" y="9985"/>
                </a:cubicBezTo>
                <a:cubicBezTo>
                  <a:pt x="-552" y="7408"/>
                  <a:pt x="-6" y="2584"/>
                  <a:pt x="821" y="28"/>
                </a:cubicBez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8481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pt-PT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308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B92B48D-34DF-48C7-AC50-33FE2CA48C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4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839743-B15E-4913-A05C-9F688B3B9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061"/>
            <a:ext cx="9144000" cy="6858143"/>
          </a:xfrm>
          <a:prstGeom prst="rect">
            <a:avLst/>
          </a:prstGeom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6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chemeClr val="bg1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 lang="uk-UA" smtClean="0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29096" y="2365678"/>
            <a:ext cx="1012626" cy="1350963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346868" y="2600891"/>
            <a:ext cx="1012626" cy="1350963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064638" y="2758781"/>
            <a:ext cx="1012626" cy="1350963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82407" y="2600891"/>
            <a:ext cx="1012626" cy="1350963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500179" y="2365678"/>
            <a:ext cx="1012626" cy="1350963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353965" y="4321175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353964" y="4793461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145229" y="4321175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2145229" y="4793461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3863000" y="4321175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3862999" y="4793461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5580769" y="4321739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5580768" y="4794025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7362385" y="4321175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7362385" y="4793461"/>
            <a:ext cx="1415903" cy="47228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88481" y="493838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356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8294D3-E54A-42AF-B800-5CD702E4F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" y="-16579"/>
            <a:ext cx="9153109" cy="6866262"/>
          </a:xfrm>
          <a:prstGeom prst="rect">
            <a:avLst/>
          </a:prstGeom>
        </p:spPr>
      </p:pic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7908" y="6390291"/>
            <a:ext cx="285291" cy="28272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218988">
              <a:defRPr sz="900">
                <a:solidFill>
                  <a:srgbClr val="EF4138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89665" y="639932"/>
            <a:ext cx="1209675" cy="16129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67163" y="639932"/>
            <a:ext cx="1209675" cy="16129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4661" y="639932"/>
            <a:ext cx="1209675" cy="16129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986554" y="2443385"/>
            <a:ext cx="1415903" cy="1050127"/>
          </a:xfrm>
        </p:spPr>
        <p:txBody>
          <a:bodyPr anchor="t"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3864050" y="2443385"/>
            <a:ext cx="1415903" cy="1050127"/>
          </a:xfrm>
        </p:spPr>
        <p:txBody>
          <a:bodyPr anchor="t"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741548" y="2443385"/>
            <a:ext cx="1415903" cy="1050127"/>
          </a:xfrm>
        </p:spPr>
        <p:txBody>
          <a:bodyPr anchor="t">
            <a:noAutofit/>
          </a:bodyPr>
          <a:lstStyle>
            <a:lvl1pPr marL="0" indent="0" algn="ctr">
              <a:buNone/>
              <a:defRPr sz="1275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16662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333242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49986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666483" indent="0">
              <a:buNone/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-3885" y="3684060"/>
            <a:ext cx="9156997" cy="3356176"/>
          </a:xfrm>
          <a:custGeom>
            <a:avLst/>
            <a:gdLst>
              <a:gd name="connsiteX0" fmla="*/ 1079522 w 24384000"/>
              <a:gd name="connsiteY0" fmla="*/ 0 h 6477000"/>
              <a:gd name="connsiteX1" fmla="*/ 23304478 w 24384000"/>
              <a:gd name="connsiteY1" fmla="*/ 0 h 6477000"/>
              <a:gd name="connsiteX2" fmla="*/ 24384000 w 24384000"/>
              <a:gd name="connsiteY2" fmla="*/ 1079522 h 6477000"/>
              <a:gd name="connsiteX3" fmla="*/ 24384000 w 24384000"/>
              <a:gd name="connsiteY3" fmla="*/ 6477000 h 6477000"/>
              <a:gd name="connsiteX4" fmla="*/ 24384000 w 24384000"/>
              <a:gd name="connsiteY4" fmla="*/ 6477000 h 6477000"/>
              <a:gd name="connsiteX5" fmla="*/ 0 w 24384000"/>
              <a:gd name="connsiteY5" fmla="*/ 6477000 h 6477000"/>
              <a:gd name="connsiteX6" fmla="*/ 0 w 24384000"/>
              <a:gd name="connsiteY6" fmla="*/ 6477000 h 6477000"/>
              <a:gd name="connsiteX7" fmla="*/ 0 w 24384000"/>
              <a:gd name="connsiteY7" fmla="*/ 1079522 h 6477000"/>
              <a:gd name="connsiteX8" fmla="*/ 1079522 w 24384000"/>
              <a:gd name="connsiteY8" fmla="*/ 0 h 6477000"/>
              <a:gd name="connsiteX0" fmla="*/ 1079522 w 24384000"/>
              <a:gd name="connsiteY0" fmla="*/ 0 h 6477000"/>
              <a:gd name="connsiteX1" fmla="*/ 23304478 w 24384000"/>
              <a:gd name="connsiteY1" fmla="*/ 0 h 6477000"/>
              <a:gd name="connsiteX2" fmla="*/ 24384000 w 24384000"/>
              <a:gd name="connsiteY2" fmla="*/ 1079522 h 6477000"/>
              <a:gd name="connsiteX3" fmla="*/ 24384000 w 24384000"/>
              <a:gd name="connsiteY3" fmla="*/ 6477000 h 6477000"/>
              <a:gd name="connsiteX4" fmla="*/ 24384000 w 24384000"/>
              <a:gd name="connsiteY4" fmla="*/ 6477000 h 6477000"/>
              <a:gd name="connsiteX5" fmla="*/ 0 w 24384000"/>
              <a:gd name="connsiteY5" fmla="*/ 6477000 h 6477000"/>
              <a:gd name="connsiteX6" fmla="*/ 0 w 24384000"/>
              <a:gd name="connsiteY6" fmla="*/ 6477000 h 6477000"/>
              <a:gd name="connsiteX7" fmla="*/ 1079522 w 24384000"/>
              <a:gd name="connsiteY7" fmla="*/ 0 h 6477000"/>
              <a:gd name="connsiteX0" fmla="*/ 1079522 w 25310583"/>
              <a:gd name="connsiteY0" fmla="*/ 0 h 6477000"/>
              <a:gd name="connsiteX1" fmla="*/ 23304478 w 25310583"/>
              <a:gd name="connsiteY1" fmla="*/ 0 h 6477000"/>
              <a:gd name="connsiteX2" fmla="*/ 24384000 w 25310583"/>
              <a:gd name="connsiteY2" fmla="*/ 6477000 h 6477000"/>
              <a:gd name="connsiteX3" fmla="*/ 24384000 w 25310583"/>
              <a:gd name="connsiteY3" fmla="*/ 6477000 h 6477000"/>
              <a:gd name="connsiteX4" fmla="*/ 0 w 25310583"/>
              <a:gd name="connsiteY4" fmla="*/ 6477000 h 6477000"/>
              <a:gd name="connsiteX5" fmla="*/ 0 w 25310583"/>
              <a:gd name="connsiteY5" fmla="*/ 6477000 h 6477000"/>
              <a:gd name="connsiteX6" fmla="*/ 1079522 w 25310583"/>
              <a:gd name="connsiteY6" fmla="*/ 0 h 6477000"/>
              <a:gd name="connsiteX0" fmla="*/ 7658122 w 25310583"/>
              <a:gd name="connsiteY0" fmla="*/ 3327400 h 6477000"/>
              <a:gd name="connsiteX1" fmla="*/ 23304478 w 25310583"/>
              <a:gd name="connsiteY1" fmla="*/ 0 h 6477000"/>
              <a:gd name="connsiteX2" fmla="*/ 24384000 w 25310583"/>
              <a:gd name="connsiteY2" fmla="*/ 6477000 h 6477000"/>
              <a:gd name="connsiteX3" fmla="*/ 24384000 w 25310583"/>
              <a:gd name="connsiteY3" fmla="*/ 6477000 h 6477000"/>
              <a:gd name="connsiteX4" fmla="*/ 0 w 25310583"/>
              <a:gd name="connsiteY4" fmla="*/ 6477000 h 6477000"/>
              <a:gd name="connsiteX5" fmla="*/ 0 w 25310583"/>
              <a:gd name="connsiteY5" fmla="*/ 6477000 h 6477000"/>
              <a:gd name="connsiteX6" fmla="*/ 7658122 w 25310583"/>
              <a:gd name="connsiteY6" fmla="*/ 3327400 h 6477000"/>
              <a:gd name="connsiteX0" fmla="*/ 6819922 w 25310583"/>
              <a:gd name="connsiteY0" fmla="*/ 1625600 h 6477000"/>
              <a:gd name="connsiteX1" fmla="*/ 23304478 w 25310583"/>
              <a:gd name="connsiteY1" fmla="*/ 0 h 6477000"/>
              <a:gd name="connsiteX2" fmla="*/ 24384000 w 25310583"/>
              <a:gd name="connsiteY2" fmla="*/ 6477000 h 6477000"/>
              <a:gd name="connsiteX3" fmla="*/ 24384000 w 25310583"/>
              <a:gd name="connsiteY3" fmla="*/ 6477000 h 6477000"/>
              <a:gd name="connsiteX4" fmla="*/ 0 w 25310583"/>
              <a:gd name="connsiteY4" fmla="*/ 6477000 h 6477000"/>
              <a:gd name="connsiteX5" fmla="*/ 0 w 25310583"/>
              <a:gd name="connsiteY5" fmla="*/ 6477000 h 6477000"/>
              <a:gd name="connsiteX6" fmla="*/ 6819922 w 25310583"/>
              <a:gd name="connsiteY6" fmla="*/ 1625600 h 6477000"/>
              <a:gd name="connsiteX0" fmla="*/ 0 w 25348661"/>
              <a:gd name="connsiteY0" fmla="*/ 1651000 h 6477000"/>
              <a:gd name="connsiteX1" fmla="*/ 23342556 w 25348661"/>
              <a:gd name="connsiteY1" fmla="*/ 0 h 6477000"/>
              <a:gd name="connsiteX2" fmla="*/ 24422078 w 25348661"/>
              <a:gd name="connsiteY2" fmla="*/ 6477000 h 6477000"/>
              <a:gd name="connsiteX3" fmla="*/ 24422078 w 25348661"/>
              <a:gd name="connsiteY3" fmla="*/ 6477000 h 6477000"/>
              <a:gd name="connsiteX4" fmla="*/ 38078 w 25348661"/>
              <a:gd name="connsiteY4" fmla="*/ 6477000 h 6477000"/>
              <a:gd name="connsiteX5" fmla="*/ 38078 w 25348661"/>
              <a:gd name="connsiteY5" fmla="*/ 6477000 h 6477000"/>
              <a:gd name="connsiteX6" fmla="*/ 0 w 25348661"/>
              <a:gd name="connsiteY6" fmla="*/ 1651000 h 6477000"/>
              <a:gd name="connsiteX0" fmla="*/ 0 w 24422078"/>
              <a:gd name="connsiteY0" fmla="*/ 1651000 h 6477000"/>
              <a:gd name="connsiteX1" fmla="*/ 23342556 w 24422078"/>
              <a:gd name="connsiteY1" fmla="*/ 0 h 6477000"/>
              <a:gd name="connsiteX2" fmla="*/ 24422078 w 24422078"/>
              <a:gd name="connsiteY2" fmla="*/ 6477000 h 6477000"/>
              <a:gd name="connsiteX3" fmla="*/ 24422078 w 24422078"/>
              <a:gd name="connsiteY3" fmla="*/ 6477000 h 6477000"/>
              <a:gd name="connsiteX4" fmla="*/ 38078 w 24422078"/>
              <a:gd name="connsiteY4" fmla="*/ 6477000 h 6477000"/>
              <a:gd name="connsiteX5" fmla="*/ 38078 w 24422078"/>
              <a:gd name="connsiteY5" fmla="*/ 6477000 h 6477000"/>
              <a:gd name="connsiteX6" fmla="*/ 0 w 24422078"/>
              <a:gd name="connsiteY6" fmla="*/ 1651000 h 6477000"/>
              <a:gd name="connsiteX0" fmla="*/ 0 w 25429312"/>
              <a:gd name="connsiteY0" fmla="*/ 1892230 h 6718230"/>
              <a:gd name="connsiteX1" fmla="*/ 23342556 w 25429312"/>
              <a:gd name="connsiteY1" fmla="*/ 241230 h 6718230"/>
              <a:gd name="connsiteX2" fmla="*/ 24422078 w 25429312"/>
              <a:gd name="connsiteY2" fmla="*/ 6718230 h 6718230"/>
              <a:gd name="connsiteX3" fmla="*/ 24422078 w 25429312"/>
              <a:gd name="connsiteY3" fmla="*/ 6718230 h 6718230"/>
              <a:gd name="connsiteX4" fmla="*/ 38078 w 25429312"/>
              <a:gd name="connsiteY4" fmla="*/ 6718230 h 6718230"/>
              <a:gd name="connsiteX5" fmla="*/ 38078 w 25429312"/>
              <a:gd name="connsiteY5" fmla="*/ 6718230 h 6718230"/>
              <a:gd name="connsiteX6" fmla="*/ 0 w 25429312"/>
              <a:gd name="connsiteY6" fmla="*/ 1892230 h 6718230"/>
              <a:gd name="connsiteX0" fmla="*/ 0 w 25429312"/>
              <a:gd name="connsiteY0" fmla="*/ 1892230 h 6718230"/>
              <a:gd name="connsiteX1" fmla="*/ 23342556 w 25429312"/>
              <a:gd name="connsiteY1" fmla="*/ 241230 h 6718230"/>
              <a:gd name="connsiteX2" fmla="*/ 24422078 w 25429312"/>
              <a:gd name="connsiteY2" fmla="*/ 6718230 h 6718230"/>
              <a:gd name="connsiteX3" fmla="*/ 24422078 w 25429312"/>
              <a:gd name="connsiteY3" fmla="*/ 6718230 h 6718230"/>
              <a:gd name="connsiteX4" fmla="*/ 38078 w 25429312"/>
              <a:gd name="connsiteY4" fmla="*/ 6718230 h 6718230"/>
              <a:gd name="connsiteX5" fmla="*/ 38078 w 25429312"/>
              <a:gd name="connsiteY5" fmla="*/ 6718230 h 6718230"/>
              <a:gd name="connsiteX6" fmla="*/ 0 w 25429312"/>
              <a:gd name="connsiteY6" fmla="*/ 1892230 h 6718230"/>
              <a:gd name="connsiteX0" fmla="*/ 0 w 25429312"/>
              <a:gd name="connsiteY0" fmla="*/ 1651000 h 6477000"/>
              <a:gd name="connsiteX1" fmla="*/ 23342556 w 25429312"/>
              <a:gd name="connsiteY1" fmla="*/ 0 h 6477000"/>
              <a:gd name="connsiteX2" fmla="*/ 24422078 w 25429312"/>
              <a:gd name="connsiteY2" fmla="*/ 6477000 h 6477000"/>
              <a:gd name="connsiteX3" fmla="*/ 24422078 w 25429312"/>
              <a:gd name="connsiteY3" fmla="*/ 6477000 h 6477000"/>
              <a:gd name="connsiteX4" fmla="*/ 38078 w 25429312"/>
              <a:gd name="connsiteY4" fmla="*/ 6477000 h 6477000"/>
              <a:gd name="connsiteX5" fmla="*/ 38078 w 25429312"/>
              <a:gd name="connsiteY5" fmla="*/ 6477000 h 6477000"/>
              <a:gd name="connsiteX6" fmla="*/ 0 w 25429312"/>
              <a:gd name="connsiteY6" fmla="*/ 1651000 h 6477000"/>
              <a:gd name="connsiteX0" fmla="*/ 0 w 25429312"/>
              <a:gd name="connsiteY0" fmla="*/ 359204 h 5185204"/>
              <a:gd name="connsiteX1" fmla="*/ 23342556 w 25429312"/>
              <a:gd name="connsiteY1" fmla="*/ 232204 h 5185204"/>
              <a:gd name="connsiteX2" fmla="*/ 24422078 w 25429312"/>
              <a:gd name="connsiteY2" fmla="*/ 5185204 h 5185204"/>
              <a:gd name="connsiteX3" fmla="*/ 24422078 w 25429312"/>
              <a:gd name="connsiteY3" fmla="*/ 5185204 h 5185204"/>
              <a:gd name="connsiteX4" fmla="*/ 38078 w 25429312"/>
              <a:gd name="connsiteY4" fmla="*/ 5185204 h 5185204"/>
              <a:gd name="connsiteX5" fmla="*/ 38078 w 25429312"/>
              <a:gd name="connsiteY5" fmla="*/ 5185204 h 5185204"/>
              <a:gd name="connsiteX6" fmla="*/ 0 w 25429312"/>
              <a:gd name="connsiteY6" fmla="*/ 359204 h 5185204"/>
              <a:gd name="connsiteX0" fmla="*/ 0 w 24422078"/>
              <a:gd name="connsiteY0" fmla="*/ 359204 h 5185204"/>
              <a:gd name="connsiteX1" fmla="*/ 23342556 w 24422078"/>
              <a:gd name="connsiteY1" fmla="*/ 232204 h 5185204"/>
              <a:gd name="connsiteX2" fmla="*/ 24422078 w 24422078"/>
              <a:gd name="connsiteY2" fmla="*/ 5185204 h 5185204"/>
              <a:gd name="connsiteX3" fmla="*/ 24422078 w 24422078"/>
              <a:gd name="connsiteY3" fmla="*/ 5185204 h 5185204"/>
              <a:gd name="connsiteX4" fmla="*/ 38078 w 24422078"/>
              <a:gd name="connsiteY4" fmla="*/ 5185204 h 5185204"/>
              <a:gd name="connsiteX5" fmla="*/ 38078 w 24422078"/>
              <a:gd name="connsiteY5" fmla="*/ 5185204 h 5185204"/>
              <a:gd name="connsiteX6" fmla="*/ 0 w 24422078"/>
              <a:gd name="connsiteY6" fmla="*/ 359204 h 5185204"/>
              <a:gd name="connsiteX0" fmla="*/ 0 w 24485556"/>
              <a:gd name="connsiteY0" fmla="*/ 318078 h 5144078"/>
              <a:gd name="connsiteX1" fmla="*/ 24485556 w 24485556"/>
              <a:gd name="connsiteY1" fmla="*/ 495878 h 5144078"/>
              <a:gd name="connsiteX2" fmla="*/ 24422078 w 24485556"/>
              <a:gd name="connsiteY2" fmla="*/ 5144078 h 5144078"/>
              <a:gd name="connsiteX3" fmla="*/ 24422078 w 24485556"/>
              <a:gd name="connsiteY3" fmla="*/ 5144078 h 5144078"/>
              <a:gd name="connsiteX4" fmla="*/ 38078 w 24485556"/>
              <a:gd name="connsiteY4" fmla="*/ 5144078 h 5144078"/>
              <a:gd name="connsiteX5" fmla="*/ 38078 w 24485556"/>
              <a:gd name="connsiteY5" fmla="*/ 5144078 h 5144078"/>
              <a:gd name="connsiteX6" fmla="*/ 0 w 24485556"/>
              <a:gd name="connsiteY6" fmla="*/ 318078 h 5144078"/>
              <a:gd name="connsiteX0" fmla="*/ 0 w 24485556"/>
              <a:gd name="connsiteY0" fmla="*/ 318078 h 5144078"/>
              <a:gd name="connsiteX1" fmla="*/ 24485556 w 24485556"/>
              <a:gd name="connsiteY1" fmla="*/ 495878 h 5144078"/>
              <a:gd name="connsiteX2" fmla="*/ 24422078 w 24485556"/>
              <a:gd name="connsiteY2" fmla="*/ 5144078 h 5144078"/>
              <a:gd name="connsiteX3" fmla="*/ 24422078 w 24485556"/>
              <a:gd name="connsiteY3" fmla="*/ 5144078 h 5144078"/>
              <a:gd name="connsiteX4" fmla="*/ 38078 w 24485556"/>
              <a:gd name="connsiteY4" fmla="*/ 5144078 h 5144078"/>
              <a:gd name="connsiteX5" fmla="*/ 38078 w 24485556"/>
              <a:gd name="connsiteY5" fmla="*/ 5144078 h 5144078"/>
              <a:gd name="connsiteX6" fmla="*/ 0 w 24485556"/>
              <a:gd name="connsiteY6" fmla="*/ 318078 h 5144078"/>
              <a:gd name="connsiteX0" fmla="*/ 0 w 24485556"/>
              <a:gd name="connsiteY0" fmla="*/ 318078 h 5144078"/>
              <a:gd name="connsiteX1" fmla="*/ 24485556 w 24485556"/>
              <a:gd name="connsiteY1" fmla="*/ 495878 h 5144078"/>
              <a:gd name="connsiteX2" fmla="*/ 24422078 w 24485556"/>
              <a:gd name="connsiteY2" fmla="*/ 5144078 h 5144078"/>
              <a:gd name="connsiteX3" fmla="*/ 24422078 w 24485556"/>
              <a:gd name="connsiteY3" fmla="*/ 5144078 h 5144078"/>
              <a:gd name="connsiteX4" fmla="*/ 38078 w 24485556"/>
              <a:gd name="connsiteY4" fmla="*/ 5144078 h 5144078"/>
              <a:gd name="connsiteX5" fmla="*/ 38078 w 24485556"/>
              <a:gd name="connsiteY5" fmla="*/ 5144078 h 5144078"/>
              <a:gd name="connsiteX6" fmla="*/ 0 w 24485556"/>
              <a:gd name="connsiteY6" fmla="*/ 318078 h 5144078"/>
              <a:gd name="connsiteX0" fmla="*/ 0 w 24485556"/>
              <a:gd name="connsiteY0" fmla="*/ 318078 h 5144078"/>
              <a:gd name="connsiteX1" fmla="*/ 24485556 w 24485556"/>
              <a:gd name="connsiteY1" fmla="*/ 495878 h 5144078"/>
              <a:gd name="connsiteX2" fmla="*/ 24422078 w 24485556"/>
              <a:gd name="connsiteY2" fmla="*/ 5144078 h 5144078"/>
              <a:gd name="connsiteX3" fmla="*/ 24422078 w 24485556"/>
              <a:gd name="connsiteY3" fmla="*/ 5144078 h 5144078"/>
              <a:gd name="connsiteX4" fmla="*/ 38078 w 24485556"/>
              <a:gd name="connsiteY4" fmla="*/ 5144078 h 5144078"/>
              <a:gd name="connsiteX5" fmla="*/ 38078 w 24485556"/>
              <a:gd name="connsiteY5" fmla="*/ 5144078 h 5144078"/>
              <a:gd name="connsiteX6" fmla="*/ 0 w 24485556"/>
              <a:gd name="connsiteY6" fmla="*/ 318078 h 5144078"/>
              <a:gd name="connsiteX0" fmla="*/ 0 w 24422078"/>
              <a:gd name="connsiteY0" fmla="*/ 292449 h 5118449"/>
              <a:gd name="connsiteX1" fmla="*/ 23166208 w 24422078"/>
              <a:gd name="connsiteY1" fmla="*/ 705380 h 5118449"/>
              <a:gd name="connsiteX2" fmla="*/ 24422078 w 24422078"/>
              <a:gd name="connsiteY2" fmla="*/ 5118449 h 5118449"/>
              <a:gd name="connsiteX3" fmla="*/ 24422078 w 24422078"/>
              <a:gd name="connsiteY3" fmla="*/ 5118449 h 5118449"/>
              <a:gd name="connsiteX4" fmla="*/ 38078 w 24422078"/>
              <a:gd name="connsiteY4" fmla="*/ 5118449 h 5118449"/>
              <a:gd name="connsiteX5" fmla="*/ 38078 w 24422078"/>
              <a:gd name="connsiteY5" fmla="*/ 5118449 h 5118449"/>
              <a:gd name="connsiteX6" fmla="*/ 0 w 24422078"/>
              <a:gd name="connsiteY6" fmla="*/ 292449 h 5118449"/>
              <a:gd name="connsiteX0" fmla="*/ 0 w 24446368"/>
              <a:gd name="connsiteY0" fmla="*/ 321215 h 5147215"/>
              <a:gd name="connsiteX1" fmla="*/ 24446368 w 24446368"/>
              <a:gd name="connsiteY1" fmla="*/ 472888 h 5147215"/>
              <a:gd name="connsiteX2" fmla="*/ 24422078 w 24446368"/>
              <a:gd name="connsiteY2" fmla="*/ 5147215 h 5147215"/>
              <a:gd name="connsiteX3" fmla="*/ 24422078 w 24446368"/>
              <a:gd name="connsiteY3" fmla="*/ 5147215 h 5147215"/>
              <a:gd name="connsiteX4" fmla="*/ 38078 w 24446368"/>
              <a:gd name="connsiteY4" fmla="*/ 5147215 h 5147215"/>
              <a:gd name="connsiteX5" fmla="*/ 38078 w 24446368"/>
              <a:gd name="connsiteY5" fmla="*/ 5147215 h 5147215"/>
              <a:gd name="connsiteX6" fmla="*/ 0 w 24446368"/>
              <a:gd name="connsiteY6" fmla="*/ 321215 h 5147215"/>
              <a:gd name="connsiteX0" fmla="*/ 0 w 24446368"/>
              <a:gd name="connsiteY0" fmla="*/ 1487953 h 6313953"/>
              <a:gd name="connsiteX1" fmla="*/ 24446368 w 24446368"/>
              <a:gd name="connsiteY1" fmla="*/ 1639626 h 6313953"/>
              <a:gd name="connsiteX2" fmla="*/ 24422078 w 24446368"/>
              <a:gd name="connsiteY2" fmla="*/ 6313953 h 6313953"/>
              <a:gd name="connsiteX3" fmla="*/ 24422078 w 24446368"/>
              <a:gd name="connsiteY3" fmla="*/ 6313953 h 6313953"/>
              <a:gd name="connsiteX4" fmla="*/ 38078 w 24446368"/>
              <a:gd name="connsiteY4" fmla="*/ 6313953 h 6313953"/>
              <a:gd name="connsiteX5" fmla="*/ 38078 w 24446368"/>
              <a:gd name="connsiteY5" fmla="*/ 6313953 h 6313953"/>
              <a:gd name="connsiteX6" fmla="*/ 0 w 24446368"/>
              <a:gd name="connsiteY6" fmla="*/ 1487953 h 6313953"/>
              <a:gd name="connsiteX0" fmla="*/ 0 w 24446368"/>
              <a:gd name="connsiteY0" fmla="*/ 1658239 h 6484239"/>
              <a:gd name="connsiteX1" fmla="*/ 24446368 w 24446368"/>
              <a:gd name="connsiteY1" fmla="*/ 1809912 h 6484239"/>
              <a:gd name="connsiteX2" fmla="*/ 24422078 w 24446368"/>
              <a:gd name="connsiteY2" fmla="*/ 6484239 h 6484239"/>
              <a:gd name="connsiteX3" fmla="*/ 24422078 w 24446368"/>
              <a:gd name="connsiteY3" fmla="*/ 6484239 h 6484239"/>
              <a:gd name="connsiteX4" fmla="*/ 38078 w 24446368"/>
              <a:gd name="connsiteY4" fmla="*/ 6484239 h 6484239"/>
              <a:gd name="connsiteX5" fmla="*/ 38078 w 24446368"/>
              <a:gd name="connsiteY5" fmla="*/ 6484239 h 6484239"/>
              <a:gd name="connsiteX6" fmla="*/ 0 w 24446368"/>
              <a:gd name="connsiteY6" fmla="*/ 1658239 h 6484239"/>
              <a:gd name="connsiteX0" fmla="*/ 0 w 24446368"/>
              <a:gd name="connsiteY0" fmla="*/ 1671890 h 6497890"/>
              <a:gd name="connsiteX1" fmla="*/ 24446368 w 24446368"/>
              <a:gd name="connsiteY1" fmla="*/ 1800117 h 6497890"/>
              <a:gd name="connsiteX2" fmla="*/ 24422078 w 24446368"/>
              <a:gd name="connsiteY2" fmla="*/ 6497890 h 6497890"/>
              <a:gd name="connsiteX3" fmla="*/ 24422078 w 24446368"/>
              <a:gd name="connsiteY3" fmla="*/ 6497890 h 6497890"/>
              <a:gd name="connsiteX4" fmla="*/ 38078 w 24446368"/>
              <a:gd name="connsiteY4" fmla="*/ 6497890 h 6497890"/>
              <a:gd name="connsiteX5" fmla="*/ 38078 w 24446368"/>
              <a:gd name="connsiteY5" fmla="*/ 6497890 h 6497890"/>
              <a:gd name="connsiteX6" fmla="*/ 0 w 24446368"/>
              <a:gd name="connsiteY6" fmla="*/ 1671890 h 6497890"/>
              <a:gd name="connsiteX0" fmla="*/ 0 w 24418659"/>
              <a:gd name="connsiteY0" fmla="*/ 1623858 h 6532985"/>
              <a:gd name="connsiteX1" fmla="*/ 24418659 w 24418659"/>
              <a:gd name="connsiteY1" fmla="*/ 1835212 h 6532985"/>
              <a:gd name="connsiteX2" fmla="*/ 24394369 w 24418659"/>
              <a:gd name="connsiteY2" fmla="*/ 6532985 h 6532985"/>
              <a:gd name="connsiteX3" fmla="*/ 24394369 w 24418659"/>
              <a:gd name="connsiteY3" fmla="*/ 6532985 h 6532985"/>
              <a:gd name="connsiteX4" fmla="*/ 10369 w 24418659"/>
              <a:gd name="connsiteY4" fmla="*/ 6532985 h 6532985"/>
              <a:gd name="connsiteX5" fmla="*/ 10369 w 24418659"/>
              <a:gd name="connsiteY5" fmla="*/ 6532985 h 6532985"/>
              <a:gd name="connsiteX6" fmla="*/ 0 w 24418659"/>
              <a:gd name="connsiteY6" fmla="*/ 1623858 h 653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8659" h="6532985">
                <a:moveTo>
                  <a:pt x="0" y="1623858"/>
                </a:moveTo>
                <a:cubicBezTo>
                  <a:pt x="3133803" y="5096"/>
                  <a:pt x="13779011" y="-1114119"/>
                  <a:pt x="24418659" y="1835212"/>
                </a:cubicBezTo>
                <a:cubicBezTo>
                  <a:pt x="24374205" y="1852145"/>
                  <a:pt x="24392975" y="6523187"/>
                  <a:pt x="24394369" y="6532985"/>
                </a:cubicBezTo>
                <a:lnTo>
                  <a:pt x="24394369" y="6532985"/>
                </a:lnTo>
                <a:lnTo>
                  <a:pt x="10369" y="6532985"/>
                </a:lnTo>
                <a:lnTo>
                  <a:pt x="10369" y="6532985"/>
                </a:lnTo>
                <a:cubicBezTo>
                  <a:pt x="6913" y="4896609"/>
                  <a:pt x="3456" y="3260234"/>
                  <a:pt x="0" y="1623858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Slide Number"/>
          <p:cNvSpPr txBox="1">
            <a:spLocks/>
          </p:cNvSpPr>
          <p:nvPr userDrawn="1"/>
        </p:nvSpPr>
        <p:spPr>
          <a:xfrm>
            <a:off x="8497541" y="6390291"/>
            <a:ext cx="195144" cy="192578"/>
          </a:xfrm>
          <a:prstGeom prst="rect">
            <a:avLst/>
          </a:prstGeom>
          <a:ln w="12700">
            <a:miter lim="400000"/>
          </a:ln>
        </p:spPr>
        <p:txBody>
          <a:bodyPr wrap="none" lIns="26778" tIns="26778" rIns="26778" bIns="2677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uk-UA" sz="900" smtClean="0">
                <a:solidFill>
                  <a:srgbClr val="FFFFFF"/>
                </a:solidFill>
              </a:rPr>
              <a:pPr/>
              <a:t>‹#›</a:t>
            </a:fld>
            <a:endParaRPr lang="uk-U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736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59786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59784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pt-PT" dirty="0" err="1"/>
              <a:t>Text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254639" cy="6858000"/>
          </a:xfrm>
          <a:custGeom>
            <a:avLst/>
            <a:gdLst>
              <a:gd name="connsiteX0" fmla="*/ 0 w 13987463"/>
              <a:gd name="connsiteY0" fmla="*/ 0 h 13716000"/>
              <a:gd name="connsiteX1" fmla="*/ 6993732 w 13987463"/>
              <a:gd name="connsiteY1" fmla="*/ 0 h 13716000"/>
              <a:gd name="connsiteX2" fmla="*/ 13987464 w 13987463"/>
              <a:gd name="connsiteY2" fmla="*/ 6858000 h 13716000"/>
              <a:gd name="connsiteX3" fmla="*/ 6993732 w 13987463"/>
              <a:gd name="connsiteY3" fmla="*/ 13716000 h 13716000"/>
              <a:gd name="connsiteX4" fmla="*/ 0 w 13987463"/>
              <a:gd name="connsiteY4" fmla="*/ 13716000 h 13716000"/>
              <a:gd name="connsiteX5" fmla="*/ 0 w 13987463"/>
              <a:gd name="connsiteY5" fmla="*/ 0 h 13716000"/>
              <a:gd name="connsiteX0" fmla="*/ 0 w 7867948"/>
              <a:gd name="connsiteY0" fmla="*/ 0 h 13716000"/>
              <a:gd name="connsiteX1" fmla="*/ 6993732 w 7867948"/>
              <a:gd name="connsiteY1" fmla="*/ 0 h 13716000"/>
              <a:gd name="connsiteX2" fmla="*/ 6993732 w 7867948"/>
              <a:gd name="connsiteY2" fmla="*/ 13716000 h 13716000"/>
              <a:gd name="connsiteX3" fmla="*/ 0 w 7867948"/>
              <a:gd name="connsiteY3" fmla="*/ 13716000 h 13716000"/>
              <a:gd name="connsiteX4" fmla="*/ 0 w 7867948"/>
              <a:gd name="connsiteY4" fmla="*/ 0 h 13716000"/>
              <a:gd name="connsiteX0" fmla="*/ 0 w 12352972"/>
              <a:gd name="connsiteY0" fmla="*/ 0 h 13716000"/>
              <a:gd name="connsiteX1" fmla="*/ 12183570 w 12352972"/>
              <a:gd name="connsiteY1" fmla="*/ 0 h 13716000"/>
              <a:gd name="connsiteX2" fmla="*/ 6993732 w 12352972"/>
              <a:gd name="connsiteY2" fmla="*/ 13716000 h 13716000"/>
              <a:gd name="connsiteX3" fmla="*/ 0 w 12352972"/>
              <a:gd name="connsiteY3" fmla="*/ 13716000 h 13716000"/>
              <a:gd name="connsiteX4" fmla="*/ 0 w 12352972"/>
              <a:gd name="connsiteY4" fmla="*/ 0 h 13716000"/>
              <a:gd name="connsiteX0" fmla="*/ 0 w 14472468"/>
              <a:gd name="connsiteY0" fmla="*/ 0 h 13716000"/>
              <a:gd name="connsiteX1" fmla="*/ 12183570 w 14472468"/>
              <a:gd name="connsiteY1" fmla="*/ 0 h 13716000"/>
              <a:gd name="connsiteX2" fmla="*/ 14111224 w 14472468"/>
              <a:gd name="connsiteY2" fmla="*/ 13716000 h 13716000"/>
              <a:gd name="connsiteX3" fmla="*/ 0 w 14472468"/>
              <a:gd name="connsiteY3" fmla="*/ 13716000 h 13716000"/>
              <a:gd name="connsiteX4" fmla="*/ 0 w 14472468"/>
              <a:gd name="connsiteY4" fmla="*/ 0 h 13716000"/>
              <a:gd name="connsiteX0" fmla="*/ 0 w 14111224"/>
              <a:gd name="connsiteY0" fmla="*/ 0 h 13716000"/>
              <a:gd name="connsiteX1" fmla="*/ 12183570 w 14111224"/>
              <a:gd name="connsiteY1" fmla="*/ 0 h 13716000"/>
              <a:gd name="connsiteX2" fmla="*/ 14111224 w 14111224"/>
              <a:gd name="connsiteY2" fmla="*/ 13716000 h 13716000"/>
              <a:gd name="connsiteX3" fmla="*/ 0 w 14111224"/>
              <a:gd name="connsiteY3" fmla="*/ 13716000 h 13716000"/>
              <a:gd name="connsiteX4" fmla="*/ 0 w 14111224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370" h="13716000">
                <a:moveTo>
                  <a:pt x="0" y="0"/>
                </a:moveTo>
                <a:lnTo>
                  <a:pt x="12183570" y="0"/>
                </a:lnTo>
                <a:cubicBezTo>
                  <a:pt x="12311224" y="1767016"/>
                  <a:pt x="12162943" y="7698259"/>
                  <a:pt x="14012370" y="13716000"/>
                </a:cubicBez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541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 flipH="1">
            <a:off x="3889361" y="0"/>
            <a:ext cx="5254639" cy="6858000"/>
          </a:xfrm>
          <a:custGeom>
            <a:avLst/>
            <a:gdLst>
              <a:gd name="connsiteX0" fmla="*/ 0 w 13987463"/>
              <a:gd name="connsiteY0" fmla="*/ 0 h 13716000"/>
              <a:gd name="connsiteX1" fmla="*/ 6993732 w 13987463"/>
              <a:gd name="connsiteY1" fmla="*/ 0 h 13716000"/>
              <a:gd name="connsiteX2" fmla="*/ 13987464 w 13987463"/>
              <a:gd name="connsiteY2" fmla="*/ 6858000 h 13716000"/>
              <a:gd name="connsiteX3" fmla="*/ 6993732 w 13987463"/>
              <a:gd name="connsiteY3" fmla="*/ 13716000 h 13716000"/>
              <a:gd name="connsiteX4" fmla="*/ 0 w 13987463"/>
              <a:gd name="connsiteY4" fmla="*/ 13716000 h 13716000"/>
              <a:gd name="connsiteX5" fmla="*/ 0 w 13987463"/>
              <a:gd name="connsiteY5" fmla="*/ 0 h 13716000"/>
              <a:gd name="connsiteX0" fmla="*/ 0 w 7867948"/>
              <a:gd name="connsiteY0" fmla="*/ 0 h 13716000"/>
              <a:gd name="connsiteX1" fmla="*/ 6993732 w 7867948"/>
              <a:gd name="connsiteY1" fmla="*/ 0 h 13716000"/>
              <a:gd name="connsiteX2" fmla="*/ 6993732 w 7867948"/>
              <a:gd name="connsiteY2" fmla="*/ 13716000 h 13716000"/>
              <a:gd name="connsiteX3" fmla="*/ 0 w 7867948"/>
              <a:gd name="connsiteY3" fmla="*/ 13716000 h 13716000"/>
              <a:gd name="connsiteX4" fmla="*/ 0 w 7867948"/>
              <a:gd name="connsiteY4" fmla="*/ 0 h 13716000"/>
              <a:gd name="connsiteX0" fmla="*/ 0 w 12352972"/>
              <a:gd name="connsiteY0" fmla="*/ 0 h 13716000"/>
              <a:gd name="connsiteX1" fmla="*/ 12183570 w 12352972"/>
              <a:gd name="connsiteY1" fmla="*/ 0 h 13716000"/>
              <a:gd name="connsiteX2" fmla="*/ 6993732 w 12352972"/>
              <a:gd name="connsiteY2" fmla="*/ 13716000 h 13716000"/>
              <a:gd name="connsiteX3" fmla="*/ 0 w 12352972"/>
              <a:gd name="connsiteY3" fmla="*/ 13716000 h 13716000"/>
              <a:gd name="connsiteX4" fmla="*/ 0 w 12352972"/>
              <a:gd name="connsiteY4" fmla="*/ 0 h 13716000"/>
              <a:gd name="connsiteX0" fmla="*/ 0 w 14472468"/>
              <a:gd name="connsiteY0" fmla="*/ 0 h 13716000"/>
              <a:gd name="connsiteX1" fmla="*/ 12183570 w 14472468"/>
              <a:gd name="connsiteY1" fmla="*/ 0 h 13716000"/>
              <a:gd name="connsiteX2" fmla="*/ 14111224 w 14472468"/>
              <a:gd name="connsiteY2" fmla="*/ 13716000 h 13716000"/>
              <a:gd name="connsiteX3" fmla="*/ 0 w 14472468"/>
              <a:gd name="connsiteY3" fmla="*/ 13716000 h 13716000"/>
              <a:gd name="connsiteX4" fmla="*/ 0 w 14472468"/>
              <a:gd name="connsiteY4" fmla="*/ 0 h 13716000"/>
              <a:gd name="connsiteX0" fmla="*/ 0 w 14111224"/>
              <a:gd name="connsiteY0" fmla="*/ 0 h 13716000"/>
              <a:gd name="connsiteX1" fmla="*/ 12183570 w 14111224"/>
              <a:gd name="connsiteY1" fmla="*/ 0 h 13716000"/>
              <a:gd name="connsiteX2" fmla="*/ 14111224 w 14111224"/>
              <a:gd name="connsiteY2" fmla="*/ 13716000 h 13716000"/>
              <a:gd name="connsiteX3" fmla="*/ 0 w 14111224"/>
              <a:gd name="connsiteY3" fmla="*/ 13716000 h 13716000"/>
              <a:gd name="connsiteX4" fmla="*/ 0 w 14111224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  <a:gd name="connsiteX0" fmla="*/ 0 w 14012370"/>
              <a:gd name="connsiteY0" fmla="*/ 0 h 13716000"/>
              <a:gd name="connsiteX1" fmla="*/ 12183570 w 14012370"/>
              <a:gd name="connsiteY1" fmla="*/ 0 h 13716000"/>
              <a:gd name="connsiteX2" fmla="*/ 14012370 w 14012370"/>
              <a:gd name="connsiteY2" fmla="*/ 13716000 h 13716000"/>
              <a:gd name="connsiteX3" fmla="*/ 0 w 14012370"/>
              <a:gd name="connsiteY3" fmla="*/ 13716000 h 13716000"/>
              <a:gd name="connsiteX4" fmla="*/ 0 w 1401237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370" h="13716000">
                <a:moveTo>
                  <a:pt x="0" y="0"/>
                </a:moveTo>
                <a:lnTo>
                  <a:pt x="12183570" y="0"/>
                </a:lnTo>
                <a:cubicBezTo>
                  <a:pt x="12311224" y="1767016"/>
                  <a:pt x="12162943" y="7698259"/>
                  <a:pt x="14012370" y="13716000"/>
                </a:cubicBez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481" y="3090662"/>
            <a:ext cx="1984772" cy="64068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22547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uk-UA" dirty="0" err="1"/>
              <a:t>Скриншот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8481" y="3926399"/>
            <a:ext cx="1899642" cy="285750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pPr lvl="0"/>
            <a:r>
              <a:rPr lang="pt-PT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035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</p:spPr>
        <p:txBody>
          <a:bodyPr/>
          <a:lstStyle>
            <a:lvl1pPr defTabSz="218988">
              <a:defRPr sz="900">
                <a:solidFill>
                  <a:srgbClr val="53585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1646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1B425E"/>
                </a:solidFill>
              </a:rPr>
              <a:pPr/>
              <a:t>‹#›</a:t>
            </a:fld>
            <a:endParaRPr dirty="0">
              <a:solidFill>
                <a:srgbClr val="1B4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000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7908" y="6390291"/>
            <a:ext cx="285291" cy="28272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218988">
              <a:defRPr sz="900">
                <a:solidFill>
                  <a:srgbClr val="EF4138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64909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433" y="6390291"/>
            <a:ext cx="285291" cy="28272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218988">
              <a:defRPr sz="900">
                <a:solidFill>
                  <a:srgbClr val="EF4138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55342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7908" y="6390291"/>
            <a:ext cx="285291" cy="28272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218988">
              <a:defRPr sz="900">
                <a:solidFill>
                  <a:srgbClr val="EF4138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1686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-22577" y="-17869"/>
            <a:ext cx="9189154" cy="6893746"/>
          </a:xfrm>
          <a:prstGeom prst="rect">
            <a:avLst/>
          </a:prstGeom>
          <a:gradFill>
            <a:gsLst>
              <a:gs pos="0">
                <a:srgbClr val="225472"/>
              </a:gs>
              <a:gs pos="100000">
                <a:srgbClr val="44C6F4"/>
              </a:gs>
            </a:gsLst>
          </a:gradFill>
          <a:ln w="12700">
            <a:miter lim="400000"/>
          </a:ln>
        </p:spPr>
        <p:txBody>
          <a:bodyPr lIns="66945" tIns="66945" rIns="66945" bIns="66945"/>
          <a:lstStyle/>
          <a:p>
            <a:pPr defTabSz="307951">
              <a:lnSpc>
                <a:spcPts val="900"/>
              </a:lnSpc>
              <a:defRPr sz="2200">
                <a:solidFill>
                  <a:srgbClr val="FFFFFF"/>
                </a:solidFill>
                <a:latin typeface="FranklinGothic Pro"/>
                <a:ea typeface="FranklinGothic Pro"/>
                <a:cs typeface="FranklinGothic Pro"/>
                <a:sym typeface="FranklinGothic Pro"/>
              </a:defRPr>
            </a:pPr>
            <a:endParaRPr sz="825" dirty="0">
              <a:solidFill>
                <a:srgbClr val="FFFFFF"/>
              </a:solidFill>
              <a:latin typeface="FranklinGothic Pro"/>
              <a:ea typeface="FranklinGothic Pro"/>
              <a:cs typeface="FranklinGothic Pro"/>
              <a:sym typeface="FranklinGothic Pro"/>
            </a:endParaRPr>
          </a:p>
        </p:txBody>
      </p:sp>
      <p:pic>
        <p:nvPicPr>
          <p:cNvPr id="3" name="Picture 2" descr="VIP_heart_2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6" y="196850"/>
            <a:ext cx="1712545" cy="20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10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D2F2D15-71A8-4C30-BFFA-FC1329662E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871D891-730A-495E-9E95-8C09D2B36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CF959AE-93B5-4965-B499-B572B52B3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7C61A6F-8614-4AC1-9DF8-0408577C6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96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F361894-5C0B-4F47-BD41-8B9F1FE147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6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B9094CB-5D9E-4BF5-88D0-4A1BFE1B7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DA2C63C-95B5-4BA3-9502-FC1B28D225F3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860B0BA-0EDC-4E7F-8034-D0E7136BF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8" y="178597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16" tIns="71416" rIns="71416" bIns="71416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8" y="182165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16" tIns="71416" rIns="71416" bIns="71416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8248" y="6536535"/>
            <a:ext cx="274071" cy="271185"/>
          </a:xfrm>
          <a:prstGeom prst="rect">
            <a:avLst/>
          </a:prstGeom>
          <a:ln w="12700">
            <a:miter lim="400000"/>
          </a:ln>
        </p:spPr>
        <p:txBody>
          <a:bodyPr wrap="none" lIns="71416" tIns="71416" rIns="71416" bIns="71416">
            <a:spAutoFit/>
          </a:bodyPr>
          <a:lstStyle>
            <a:lvl1pPr defTabSz="307982">
              <a:defRPr sz="8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>
                <a:solidFill>
                  <a:srgbClr val="1B425E"/>
                </a:solidFill>
              </a:rPr>
              <a:pPr/>
              <a:t>‹#›</a:t>
            </a:fld>
            <a:endParaRPr dirty="0">
              <a:solidFill>
                <a:srgbClr val="1B425E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8720194-53BE-C54D-9E0A-DD7EE89EF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375" y="6568098"/>
            <a:ext cx="1050125" cy="175701"/>
          </a:xfrm>
          <a:prstGeom prst="rect">
            <a:avLst/>
          </a:prstGeom>
        </p:spPr>
        <p:txBody>
          <a:bodyPr lIns="91413" tIns="45705" rIns="91413" bIns="45705"/>
          <a:lstStyle>
            <a:lvl1pPr>
              <a:defRPr sz="675"/>
            </a:lvl1pPr>
          </a:lstStyle>
          <a:p>
            <a:pPr defTabSz="879123"/>
            <a:r>
              <a:rPr lang="en-US" smtClean="0">
                <a:solidFill>
                  <a:srgbClr val="1B425E"/>
                </a:solidFill>
                <a:sym typeface="Helvetica Light"/>
              </a:rPr>
              <a:t>© 2019 </a:t>
            </a:r>
            <a:r>
              <a:rPr lang="ru-RU" smtClean="0">
                <a:solidFill>
                  <a:srgbClr val="1B425E"/>
                </a:solidFill>
                <a:sym typeface="Helvetica Light"/>
              </a:rPr>
              <a:t>Випсервис</a:t>
            </a:r>
            <a:endParaRPr lang="en-US" dirty="0">
              <a:solidFill>
                <a:srgbClr val="1B425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49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85699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171398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257097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342798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428497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514196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599895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685594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29127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95763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562401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729039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895676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062314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228951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395589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562226" marR="0" indent="-229127" algn="l" defTabSz="307982" rtl="0" latinLnBrk="0">
        <a:lnSpc>
          <a:spcPct val="100000"/>
        </a:lnSpc>
        <a:spcBef>
          <a:spcPts val="2211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699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398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097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798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497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196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599895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594" algn="ctr" defTabSz="30798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2091" cy="6857999"/>
          </a:xfrm>
          <a:prstGeom prst="rect">
            <a:avLst/>
          </a:prstGeom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79512" y="5445224"/>
            <a:ext cx="2266950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15.05.2021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5000" r="16664" b="12501"/>
          <a:stretch/>
        </p:blipFill>
        <p:spPr>
          <a:xfrm>
            <a:off x="213737" y="260648"/>
            <a:ext cx="1656184" cy="14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1691680" y="480154"/>
            <a:ext cx="705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Программа профессиональной переподготовки ЦИФРОВАЯ ТРАНСФОРМАЦИЯ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47664" y="1888827"/>
            <a:ext cx="73441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</a:rPr>
              <a:t>Пять направлений программы «ЦИФРОВАЯ ТРАНСФОРМАЦИЯ»: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У</a:t>
            </a:r>
            <a:r>
              <a:rPr lang="ru-RU" sz="2000" dirty="0" smtClean="0">
                <a:solidFill>
                  <a:schemeClr val="tx2"/>
                </a:solidFill>
              </a:rPr>
              <a:t>правление проектами цифровой трансформации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Автоматизация </a:t>
            </a:r>
            <a:r>
              <a:rPr lang="ru-RU" sz="2000" dirty="0">
                <a:solidFill>
                  <a:schemeClr val="tx2"/>
                </a:solidFill>
              </a:rPr>
              <a:t>компаний и холдингов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Системный </a:t>
            </a:r>
            <a:r>
              <a:rPr lang="ru-RU" sz="2000" dirty="0">
                <a:solidFill>
                  <a:schemeClr val="tx2"/>
                </a:solidFill>
              </a:rPr>
              <a:t>подход к внедрению информационных систем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Моделирование </a:t>
            </a:r>
            <a:r>
              <a:rPr lang="ru-RU" sz="2000" dirty="0">
                <a:solidFill>
                  <a:schemeClr val="tx2"/>
                </a:solidFill>
              </a:rPr>
              <a:t>бизнес-процессов в цифровой среде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Анализ данных в информационных системах </a:t>
            </a:r>
            <a:r>
              <a:rPr lang="en-US" sz="2000" dirty="0" smtClean="0">
                <a:solidFill>
                  <a:schemeClr val="tx2"/>
                </a:solidFill>
              </a:rPr>
              <a:t>Business Intelligence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</a:pPr>
            <a:endParaRPr lang="ru-RU" alt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14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295" y="508659"/>
            <a:ext cx="1594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3050515" cy="369332"/>
          </a:xfrm>
          <a:prstGeom prst="rect">
            <a:avLst/>
          </a:prstGeom>
          <a:solidFill>
            <a:srgbClr val="FAB406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Что нужно, чтобы поступить?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36502"/>
              </p:ext>
            </p:extLst>
          </p:nvPr>
        </p:nvGraphicFramePr>
        <p:xfrm>
          <a:off x="957085" y="1498580"/>
          <a:ext cx="7758392" cy="2412796"/>
        </p:xfrm>
        <a:graphic>
          <a:graphicData uri="http://schemas.openxmlformats.org/drawingml/2006/table">
            <a:tbl>
              <a:tblPr/>
              <a:tblGrid>
                <a:gridCol w="4262987"/>
                <a:gridCol w="349540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Вас среднее образование: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998" marR="218998" marT="145999" marB="145999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Вас среднее профессиональное или высшее образование: 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998" marR="218998" marT="145999" marB="145999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2371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 Сдать ЕГЭ не ниже указанных баллов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 – 40,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39,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45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история – 35 (на выбор)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Подать документы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 Заключить договор и оплатить обучение </a:t>
                      </a:r>
                    </a:p>
                  </a:txBody>
                  <a:tcPr marL="218998" marR="218998" marT="145999" marB="145999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Подать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</a:t>
                      </a:r>
                    </a:p>
                    <a:p>
                      <a:pPr>
                        <a:buFont typeface="+mj-lt"/>
                        <a:buNone/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Сдать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экзамены в Институте МИРБИС по русскому языку, математике, обществознанию 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+mj-lt"/>
                        <a:buNone/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Заключить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и оплатить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998" marR="218998" marT="145999" marB="145999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8672" y="3931167"/>
            <a:ext cx="3316805" cy="369332"/>
          </a:xfrm>
          <a:prstGeom prst="rect">
            <a:avLst/>
          </a:prstGeom>
          <a:solidFill>
            <a:srgbClr val="FAB406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Когда нужно принять решение?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25913"/>
              </p:ext>
            </p:extLst>
          </p:nvPr>
        </p:nvGraphicFramePr>
        <p:xfrm>
          <a:off x="2411760" y="4347760"/>
          <a:ext cx="6310699" cy="2465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4216"/>
                <a:gridCol w="2232248"/>
                <a:gridCol w="2134235"/>
              </a:tblGrid>
              <a:tr h="271056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 форма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Очно-заочная форма </a:t>
                      </a:r>
                      <a:endParaRPr lang="ru-RU" sz="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приема документов</a:t>
                      </a:r>
                    </a:p>
                  </a:txBody>
                  <a:tcPr marL="228600" marR="228600" marT="152400" marB="1524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июня 2021 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228600" marR="228600" marT="152400" marB="1524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июня 2021 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228600" marR="228600" marT="152400" marB="1524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238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приема документов</a:t>
                      </a:r>
                    </a:p>
                  </a:txBody>
                  <a:tcPr marL="228600" marR="228600" marT="152400" marB="152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года для выпускников колледжей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августа 2021 года для выпускников школ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152400" marB="152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сентября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года для выпускников колледжей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сентября 2021 года для выпускников школ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152400" marB="1524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завершения вступительных испытаний</a:t>
                      </a: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года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сентября 2021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занятий</a:t>
                      </a: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сентября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года</a:t>
                      </a: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октября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года</a:t>
                      </a:r>
                    </a:p>
                  </a:txBody>
                  <a:tcPr marL="228600" marR="228600" marT="152400" marB="1524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4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1691680" y="504368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МИРБИС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492896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12529"/>
              </a:solidFill>
              <a:latin typeface="Roboto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Диплом ГОСУДАРСТВЕННОГО ОБРАЗЦА о высшем образовании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о профессиональной переподготовке по программе «Цифровая трансформация»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Европейское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к диплому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Востребованную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профессию и отличные карьерные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212529"/>
              </a:solidFill>
              <a:effectLst/>
              <a:latin typeface="Roboto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44824"/>
            <a:ext cx="579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студент, когда завершит обучение?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3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/>
          <a:stretch/>
        </p:blipFill>
        <p:spPr>
          <a:xfrm flipH="1">
            <a:off x="891618" y="4098032"/>
            <a:ext cx="2331814" cy="2759968"/>
          </a:xfrm>
          <a:prstGeom prst="rect">
            <a:avLst/>
          </a:prstGeom>
        </p:spPr>
      </p:pic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1691680" y="504368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МИРБИС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1280" y="1947937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мониторинга трудоустройства выпускников российских вузов, проводимым Минобрнауки России, </a:t>
            </a:r>
            <a:r>
              <a:rPr lang="ru-RU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МИРБИС получают работу после окончания обучения. Средний уровень заработной платы и иных вознаграждений от работодателя 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вуза год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выпускников Института МИРБИС составляет </a:t>
            </a:r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75 194 рублей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выпускников бакалавриата и магистратуры Института МИРБИС работает по специальности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25" y="3863917"/>
            <a:ext cx="5383235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749" y="4311611"/>
            <a:ext cx="2804403" cy="2402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751" y="4311611"/>
            <a:ext cx="2780017" cy="24020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3465" y="1478507"/>
            <a:ext cx="337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Карьера и трудоустройство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5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79712" y="2073890"/>
            <a:ext cx="4824536" cy="5232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ы: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301-41-80</a:t>
            </a:r>
          </a:p>
          <a:p>
            <a:pPr marL="0" indent="0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+7 (499) 110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6090" name="Прямоугольник 4"/>
          <p:cNvSpPr>
            <a:spLocks noChangeArrowheads="1"/>
          </p:cNvSpPr>
          <p:nvPr/>
        </p:nvSpPr>
        <p:spPr bwMode="auto">
          <a:xfrm>
            <a:off x="1979712" y="4699560"/>
            <a:ext cx="47990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Адрес: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109147, Москва,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ул. Марксистская, д. 34, корп.7 </a:t>
            </a:r>
          </a:p>
        </p:txBody>
      </p:sp>
      <p:sp>
        <p:nvSpPr>
          <p:cNvPr id="46091" name="Прямоугольник 5"/>
          <p:cNvSpPr>
            <a:spLocks noChangeArrowheads="1"/>
          </p:cNvSpPr>
          <p:nvPr/>
        </p:nvSpPr>
        <p:spPr bwMode="auto">
          <a:xfrm>
            <a:off x="1945166" y="5299222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(ст. метро Марксистская, Пролетарская,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Таганская, Крестьянская застава)</a:t>
            </a:r>
          </a:p>
        </p:txBody>
      </p:sp>
      <p:sp>
        <p:nvSpPr>
          <p:cNvPr id="46092" name="Прямоугольник 6"/>
          <p:cNvSpPr>
            <a:spLocks noChangeArrowheads="1"/>
          </p:cNvSpPr>
          <p:nvPr/>
        </p:nvSpPr>
        <p:spPr bwMode="auto">
          <a:xfrm>
            <a:off x="1979712" y="3284984"/>
            <a:ext cx="45720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300"/>
              </a:spcAft>
            </a:pPr>
            <a:r>
              <a:rPr lang="en-US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pk@mirbis.ru</a:t>
            </a:r>
            <a:endParaRPr lang="en-US" altLang="ru-RU" sz="1400" b="1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ts val="300"/>
              </a:spcAft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      </a:t>
            </a:r>
            <a:r>
              <a:rPr lang="en-US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edu@mirbis.ru</a:t>
            </a:r>
            <a:endParaRPr lang="en-US" alt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ts val="300"/>
              </a:spcAft>
            </a:pPr>
            <a:r>
              <a:rPr lang="ru-RU" altLang="ru-RU" sz="2000" b="1" dirty="0" smtClean="0">
                <a:solidFill>
                  <a:srgbClr val="336699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445" y="989229"/>
            <a:ext cx="771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Приобщайтесь к миру безграничных возможностей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приходите в МИРБИС! </a:t>
            </a:r>
            <a:r>
              <a:rPr lang="ru-RU" sz="1400" b="1" dirty="0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ЖДЕМ ВАС!</a:t>
            </a:r>
            <a:endParaRPr lang="ru-RU" sz="1400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99189"/>
            <a:ext cx="454191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5489"/>
      </p:ext>
    </p:extLst>
  </p:cSld>
  <p:clrMapOvr>
    <a:masterClrMapping/>
  </p:clrMapOvr>
  <p:transition spd="slow" advTm="7168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snorsova.ro/assets/images/untitle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10" y="3645024"/>
            <a:ext cx="1216138" cy="20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86775" y="1484784"/>
            <a:ext cx="568863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год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международная высшая школа бизнеса МИРБИС (Институт). Учредителями Института МИРБИС стали Московский институт народного хозяйства им. Г.В. Плеханова (в настоящее время — РЭУ им. Г.В. Плеханова) и Итальянское общество экономических исследований «НОМИЗМА».</a:t>
            </a:r>
          </a:p>
          <a:p>
            <a:pPr algn="just"/>
            <a:endParaRPr lang="ru-RU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Институте МИРБИС впервые в России разработана программа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делового администрирования (МВА). В создании программы приняли участие ведущие ученые-практики 8 стран мира. </a:t>
            </a:r>
            <a:endParaRPr lang="en-US" sz="1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год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начинает функционировать, не имеющая аналогов, программа переподготовки офицеров «ДЕМОС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(«Демилитаризация. Образование. Сотрудничество»), в рамках которой осуществлялась социальная адаптация офицеров Советской армии для гражданской жизни. Обучение прошли офицеры Балтийского и Северного флотов ВМФ, раненые в госпиталях и военнослужащие космодрома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Байконур.</a:t>
            </a:r>
          </a:p>
          <a:p>
            <a:pPr algn="just"/>
            <a:endParaRPr lang="ru-RU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 </a:t>
            </a:r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МИРБИС получил статус Высшей школы.</a:t>
            </a:r>
          </a:p>
          <a:p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1691680" y="480154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МИРБИС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old.mirbis.ru/data/mainmenu/Image/Internatioanl/palm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10" y="1627214"/>
            <a:ext cx="1216138" cy="17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6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7813" y="1556792"/>
            <a:ext cx="7200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2004 года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МВА аккредитованы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ассоциацией МВА (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АМВА), что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свидетельствует о высоком качестве и соответствии ее международным требованиям к бизнес-образованию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год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МИРБИС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состав учредителей Некоммерческого Партнерства «Национальный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аккредитационный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совет по деловому образованию России» (НАСДОБР). Программа МВА МИРБИС первая в России получает общественно-профессиональную аккредитацию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МИРБИС занимает 3 место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в рейтинге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бизнес-школ, проводимом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EdUniversal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(международное рейтинговое агентство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специализирующееся на высшем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образовании),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уступив лишь бизнес-школам Санкт-Петербургского и Московского государственных университетов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Институт прошел аккредитацию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переподготовки «Мастер делового администрирования (МВА)» и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(EMBA)» авторитетными независимыми ассоциациями: Международной ассоциацией АМВА, Национальной ассоциацией делового образования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НАСДОБР</a:t>
            </a:r>
          </a:p>
          <a:p>
            <a:pPr algn="just"/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prstClr val="black"/>
              </a:solidFill>
            </a:endParaRPr>
          </a:p>
          <a:p>
            <a:pPr algn="just"/>
            <a:endParaRPr lang="ru-RU" sz="1500" dirty="0">
              <a:solidFill>
                <a:prstClr val="black"/>
              </a:solidFill>
            </a:endParaRPr>
          </a:p>
          <a:p>
            <a:pPr algn="just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1691680" y="476672"/>
            <a:ext cx="1872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МИРБИС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1691680" y="504368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МИРБИС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22" y="1991925"/>
            <a:ext cx="961968" cy="1424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79" y="1988840"/>
            <a:ext cx="995800" cy="1427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654" y="3648109"/>
            <a:ext cx="739925" cy="10801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464211"/>
            <a:ext cx="451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Аккредитации, лицензии, свидетельства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0043" y="1916832"/>
            <a:ext cx="4572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 №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2574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марта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(бессрочная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 государственной аккредитации № 2715 от 29.11.2017. Срок действия до 29.11.2023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449263" eaLnBrk="0" fontAlgn="base" hangingPunct="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Международная аккредитация АМВА Соответствие качества бизнес-образования международным стандартам. Аккредитованы программы МВА и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Executive MBA</a:t>
            </a: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lvl="0" indent="-342900" defTabSz="449263" eaLnBrk="0" fontAlgn="base" hangingPunct="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lvl="0" indent="-342900" algn="just" defTabSz="449263" eaLnBrk="0" fontAlgn="base" hangingPunct="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</a:t>
            </a:r>
            <a:r>
              <a:rPr lang="en-US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business school with significant international influence"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(4 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пальмы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итогам голосования 1000 деканов крупнейших школ бизнеса мира (агентство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Eduniversal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Европейское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к диплому </a:t>
            </a: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10000"/>
              </a:lnSpc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4" y="3580471"/>
            <a:ext cx="1013028" cy="1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9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691680" y="504368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МИРБИС: </a:t>
            </a: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нас выбирают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54" y="1557337"/>
            <a:ext cx="1881986" cy="12235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2499" y="1480665"/>
            <a:ext cx="547260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ПРАКТИКООРИЕНТИРОВННЫЕ ПРОГРАММЫ!</a:t>
            </a:r>
            <a:endParaRPr lang="ru-RU" sz="13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разработаны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компаний-партнеров Института МИРБИС. Все практические занятия проходят на примерах из реального бизнес-опыта различных российских и международных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любого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–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дальнейшего применения полученных знаний на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практике.</a:t>
            </a:r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не нужно переучивать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just"/>
            <a:endParaRPr lang="ru-RU" sz="13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9509" y="3167363"/>
            <a:ext cx="548942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ОПЫТНЫЙ ПРЕПОДАВАТЕЛЬСКИЙ СОСТАВ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включающий как академическую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профессуру,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специалистов-практиков российского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зарубежного бизнеса, 3 из 5 преподавателей - владельцы бизнеса, руководители компаний или отделов, бизнес-консультанты и тренеры, большинство преподавателей нашего Института являются преподавателями на программах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МВА. </a:t>
            </a:r>
          </a:p>
          <a:p>
            <a:pPr algn="just"/>
            <a:endParaRPr lang="ru-RU" sz="13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КОМФОРТНЫЕ УСЛОВИЯ ОБУЧЕНИЯ: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домашняя и дружелюбная атмосфера, при которой изучение даже самых трудных тем и предметов, дается легко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ПОТОКОВ!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Занятия проходят в небольших группах, что позволяет уделить студенту больше внимания.</a:t>
            </a:r>
          </a:p>
          <a:p>
            <a:pPr algn="just"/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intermetaux.eu/en/UserFiles/95/de/background/e_mail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54" y="3096315"/>
            <a:ext cx="1873372" cy="11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305" y="4581128"/>
            <a:ext cx="1891212" cy="12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691680" y="504368"/>
            <a:ext cx="6159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МИРБИС: </a:t>
            </a: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нас выбирают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551514"/>
            <a:ext cx="548942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РАЗНООБРАЗИЕ!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технологии в учебном процессе: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виртуальный класс, кейс-методы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ролевые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ситуационные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тренинги, мастер-классы, гостевые и выездные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</a:t>
            </a: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ТРАЕКТОРИЯ ОБУЧЕНИЯ!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предусматривают 30%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вариативности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выборе дисциплин. Поэтому со второго курса студенты сами формируют свою учебную программу, в соответствии с индивидуальными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потребностями.</a:t>
            </a: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СТУДЕНЧЕСКАЯ ЖИЗНЬ!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мероприятиях,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направленных на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сплоченность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поддержание/выявление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совет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 всех мероприятий, которые проводятся в Институте МИРБИС, в том числе специальные курсы и авторские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</a:p>
          <a:p>
            <a:pPr algn="just"/>
            <a:endParaRPr lang="ru-RU" sz="13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3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ПООЩРЕНИЙ: </a:t>
            </a:r>
            <a:r>
              <a:rPr lang="ru-RU" sz="13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ректора на бесплатное обучение</a:t>
            </a:r>
            <a:r>
              <a:rPr lang="ru-RU" sz="1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скидки на различные периоды обучения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1257739" cy="1886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80" y="3789040"/>
            <a:ext cx="1278264" cy="19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2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98332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со средним общим и средним профессиональным образованием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5295" y="508659"/>
            <a:ext cx="267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 МЕНЕДЖМЕНТА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4581" y="1330086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9222" y="1697889"/>
            <a:ext cx="2253556" cy="19477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КОМПАНИЕЙ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/>
              <a:t>бесплатные (гранты </a:t>
            </a:r>
            <a:r>
              <a:rPr lang="ru-RU" sz="1200" dirty="0" smtClean="0"/>
              <a:t>Ректора для очной формы) </a:t>
            </a:r>
            <a:r>
              <a:rPr lang="ru-RU" sz="1200" dirty="0"/>
              <a:t>и платные </a:t>
            </a:r>
            <a:r>
              <a:rPr lang="ru-RU" sz="1200" dirty="0" smtClean="0"/>
              <a:t>места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39251"/>
              </p:ext>
            </p:extLst>
          </p:nvPr>
        </p:nvGraphicFramePr>
        <p:xfrm>
          <a:off x="3899133" y="1726054"/>
          <a:ext cx="5068862" cy="2132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907"/>
                <a:gridCol w="1368152"/>
                <a:gridCol w="2667803"/>
              </a:tblGrid>
              <a:tr h="876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Очная 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4 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года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(</a:t>
                      </a: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8 семестров)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с понедельника по пятницу с 10.00-18.00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1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Очно-заочная 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4,5 года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(9 </a:t>
                      </a: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семестров)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3-4 вечера в неделю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по будням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</a:rPr>
                        <a:t>с 19:00 до 22:15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Аrial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endParaRPr lang="ru-RU" sz="900" b="0" dirty="0" smtClean="0">
                        <a:solidFill>
                          <a:schemeClr val="tx2"/>
                        </a:solidFill>
                        <a:effectLst/>
                        <a:latin typeface="А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раза в месяц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субботам и воскресеньям 10.00-19.20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01934" y="1320351"/>
            <a:ext cx="441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обучения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4580" y="3919686"/>
            <a:ext cx="74479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 «Менеджмент» обеспечит студентов званиями о современных инструментах стратегического анализа, управления маркетингом,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логистикой и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дает обширные знания и навыки в различных областях менеджмента и маркетинга. 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освоению широкого круга компетенций в различных областях, программа позволяет выпускникам строить свою карьеру в проектных компаниях, HR-службах, подразделениях клиентского обслуживания, маркетинга и др., а также создавать и развивать собственный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бизнес.</a:t>
            </a:r>
            <a:endPara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86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98332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со средним общим и средним профессиональным образованием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5295" y="508659"/>
            <a:ext cx="267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 МЕНЕДЖМЕНТА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0919" y="1772816"/>
            <a:ext cx="5841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профильные дисциплины входят в программу?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предпринимательской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менеджмент;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анализ;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принятия управленческих решений;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Стратегический менеджмент;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Антикризисное управление компанией;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Тайм-менеджмент;</a:t>
            </a:r>
            <a:endParaRPr lang="ru-RU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Конкурентная стратегия </a:t>
            </a: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  <a:p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3919686"/>
            <a:ext cx="3647607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работают </a:t>
            </a: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выпускники?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владельцы бизнеса и предприниматели;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компаний;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директоры </a:t>
            </a: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функционального подразделения;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проектов;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 международных </a:t>
            </a:r>
            <a:r>
              <a:rPr lang="ru-R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9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1691680" y="480154"/>
            <a:ext cx="705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Программа профессиональной переподготовки ЦИФРОВАЯ ТРАНСФОРМАЦИЯ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87624" y="1888827"/>
            <a:ext cx="77042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ts val="600"/>
              </a:spcBef>
            </a:pPr>
            <a:r>
              <a:rPr lang="ru-RU" altLang="ru-RU" sz="2000" dirty="0" smtClean="0">
                <a:solidFill>
                  <a:schemeClr val="tx2"/>
                </a:solidFill>
              </a:rPr>
              <a:t>Междисциплинарный подход – это будущее высшего образования</a:t>
            </a:r>
          </a:p>
          <a:p>
            <a:pPr marL="0" indent="0" algn="just">
              <a:spcBef>
                <a:spcPts val="600"/>
              </a:spcBef>
            </a:pPr>
            <a:r>
              <a:rPr lang="ru-RU" altLang="ru-RU" sz="2000" dirty="0" smtClean="0">
                <a:solidFill>
                  <a:schemeClr val="tx2"/>
                </a:solidFill>
              </a:rPr>
              <a:t>МЕНЕДЖМЕНТ + ФИНАНСЫ + ИНФОРМАЦИОННЫЕ ТЕХНОЛОГИИ</a:t>
            </a:r>
          </a:p>
          <a:p>
            <a:pPr marL="0" indent="0" algn="just">
              <a:spcBef>
                <a:spcPts val="600"/>
              </a:spcBef>
            </a:pPr>
            <a:endParaRPr lang="ru-RU" altLang="ru-RU" sz="20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Основной </a:t>
            </a:r>
            <a:r>
              <a:rPr lang="ru-RU" sz="2000" dirty="0">
                <a:solidFill>
                  <a:schemeClr val="tx2"/>
                </a:solidFill>
              </a:rPr>
              <a:t>упор на цифровую трансформацию компаний и </a:t>
            </a:r>
            <a:r>
              <a:rPr lang="ru-RU" sz="2000" dirty="0" smtClean="0">
                <a:solidFill>
                  <a:schemeClr val="tx2"/>
                </a:solidFill>
              </a:rPr>
              <a:t>холдингов с </a:t>
            </a:r>
            <a:r>
              <a:rPr lang="ru-RU" sz="2000" dirty="0">
                <a:solidFill>
                  <a:schemeClr val="tx2"/>
                </a:solidFill>
              </a:rPr>
              <a:t>использованием Корпоративных Информационных </a:t>
            </a:r>
            <a:r>
              <a:rPr lang="ru-RU" sz="2000" dirty="0" smtClean="0">
                <a:solidFill>
                  <a:schemeClr val="tx2"/>
                </a:solidFill>
              </a:rPr>
              <a:t>Систем</a:t>
            </a:r>
          </a:p>
          <a:p>
            <a:pPr marL="0" indent="0" algn="just">
              <a:spcBef>
                <a:spcPts val="600"/>
              </a:spcBef>
            </a:pPr>
            <a:endParaRPr lang="ru-RU" sz="20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Два важных партнера в </a:t>
            </a:r>
            <a:r>
              <a:rPr lang="ru-RU" sz="2000" dirty="0">
                <a:solidFill>
                  <a:schemeClr val="tx2"/>
                </a:solidFill>
              </a:rPr>
              <a:t>создании образовательной программы: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0" indent="0" algn="just"/>
            <a:r>
              <a:rPr lang="ru-RU" sz="2000" dirty="0" smtClean="0">
                <a:solidFill>
                  <a:schemeClr val="tx2"/>
                </a:solidFill>
              </a:rPr>
              <a:t>компании </a:t>
            </a:r>
            <a:r>
              <a:rPr lang="en-US" sz="2000" dirty="0">
                <a:solidFill>
                  <a:schemeClr val="tx2"/>
                </a:solidFill>
              </a:rPr>
              <a:t>SAP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1С – ведущие разработчики на </a:t>
            </a:r>
            <a:r>
              <a:rPr lang="ru-RU" sz="2000" dirty="0">
                <a:solidFill>
                  <a:schemeClr val="tx2"/>
                </a:solidFill>
              </a:rPr>
              <a:t>российском </a:t>
            </a:r>
            <a:r>
              <a:rPr lang="ru-RU" sz="2000" dirty="0" smtClean="0">
                <a:solidFill>
                  <a:schemeClr val="tx2"/>
                </a:solidFill>
              </a:rPr>
              <a:t>рынке</a:t>
            </a:r>
          </a:p>
          <a:p>
            <a:pPr marL="0" indent="0"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</a:pPr>
            <a:endParaRPr lang="ru-RU" alt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VIP COLORS">
      <a:dk1>
        <a:srgbClr val="1B425E"/>
      </a:dk1>
      <a:lt1>
        <a:srgbClr val="FFFFFF"/>
      </a:lt1>
      <a:dk2>
        <a:srgbClr val="53585F"/>
      </a:dk2>
      <a:lt2>
        <a:srgbClr val="6B0C6B"/>
      </a:lt2>
      <a:accent1>
        <a:srgbClr val="E7292A"/>
      </a:accent1>
      <a:accent2>
        <a:srgbClr val="3ABAF1"/>
      </a:accent2>
      <a:accent3>
        <a:srgbClr val="91D3FA"/>
      </a:accent3>
      <a:accent4>
        <a:srgbClr val="AC9C7A"/>
      </a:accent4>
      <a:accent5>
        <a:srgbClr val="1B425E"/>
      </a:accent5>
      <a:accent6>
        <a:srgbClr val="6B0C6B"/>
      </a:accent6>
      <a:hlink>
        <a:srgbClr val="E7292A"/>
      </a:hlink>
      <a:folHlink>
        <a:srgbClr val="6B0C6B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982</Words>
  <Application>Microsoft Office PowerPoint</Application>
  <PresentationFormat>Экран (4:3)</PresentationFormat>
  <Paragraphs>186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 Unicode MS</vt:lpstr>
      <vt:lpstr>Arial</vt:lpstr>
      <vt:lpstr>Arial Narrow</vt:lpstr>
      <vt:lpstr>Calibri</vt:lpstr>
      <vt:lpstr>Franklin Gothic Medium</vt:lpstr>
      <vt:lpstr>FranklinGothic Pro</vt:lpstr>
      <vt:lpstr>Helvetica Light</vt:lpstr>
      <vt:lpstr>Helvetica Neue</vt:lpstr>
      <vt:lpstr>Helvetica Neue Light</vt:lpstr>
      <vt:lpstr>Helvetica Neue Medium</vt:lpstr>
      <vt:lpstr>RobotoRegular</vt:lpstr>
      <vt:lpstr>Times New Roman</vt:lpstr>
      <vt:lpstr>Verdana</vt:lpstr>
      <vt:lpstr>Аrial</vt:lpstr>
      <vt:lpstr>2_Тема Office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MIRBIS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Ю.А. Тазов</dc:creator>
  <cp:lastModifiedBy>Купцова Юлия Игоревна</cp:lastModifiedBy>
  <cp:revision>435</cp:revision>
  <cp:lastPrinted>2018-04-14T07:13:06Z</cp:lastPrinted>
  <dcterms:created xsi:type="dcterms:W3CDTF">2013-03-13T07:22:19Z</dcterms:created>
  <dcterms:modified xsi:type="dcterms:W3CDTF">2021-05-17T17:39:47Z</dcterms:modified>
</cp:coreProperties>
</file>